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4104" r:id="rId2"/>
    <p:sldMasterId id="2147484116" r:id="rId3"/>
    <p:sldMasterId id="2147484128" r:id="rId4"/>
    <p:sldMasterId id="2147484140" r:id="rId5"/>
    <p:sldMasterId id="2147484179" r:id="rId6"/>
  </p:sldMasterIdLst>
  <p:notesMasterIdLst>
    <p:notesMasterId r:id="rId31"/>
  </p:notesMasterIdLst>
  <p:sldIdLst>
    <p:sldId id="451" r:id="rId7"/>
    <p:sldId id="452" r:id="rId8"/>
    <p:sldId id="453" r:id="rId9"/>
    <p:sldId id="450" r:id="rId10"/>
    <p:sldId id="454" r:id="rId11"/>
    <p:sldId id="456" r:id="rId12"/>
    <p:sldId id="457" r:id="rId13"/>
    <p:sldId id="459" r:id="rId14"/>
    <p:sldId id="461" r:id="rId15"/>
    <p:sldId id="462" r:id="rId16"/>
    <p:sldId id="465" r:id="rId17"/>
    <p:sldId id="339" r:id="rId18"/>
    <p:sldId id="341" r:id="rId19"/>
    <p:sldId id="342" r:id="rId20"/>
    <p:sldId id="343" r:id="rId21"/>
    <p:sldId id="344" r:id="rId22"/>
    <p:sldId id="345" r:id="rId23"/>
    <p:sldId id="347" r:id="rId24"/>
    <p:sldId id="349" r:id="rId25"/>
    <p:sldId id="350" r:id="rId26"/>
    <p:sldId id="353" r:id="rId27"/>
    <p:sldId id="358" r:id="rId28"/>
    <p:sldId id="357" r:id="rId29"/>
    <p:sldId id="374" r:id="rId30"/>
  </p:sldIdLst>
  <p:sldSz cx="9144000" cy="6858000" type="screen4x3"/>
  <p:notesSz cx="6797675" cy="9926638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7629" autoAdjust="0"/>
    <p:restoredTop sz="93961" autoAdjust="0"/>
  </p:normalViewPr>
  <p:slideViewPr>
    <p:cSldViewPr>
      <p:cViewPr varScale="1">
        <p:scale>
          <a:sx n="83" d="100"/>
          <a:sy n="83" d="100"/>
        </p:scale>
        <p:origin x="-1248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37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ableStyles" Target="tableStyles.xml"/><Relationship Id="rId8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Book2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"/>
          <c:y val="6.9352822295796451E-2"/>
          <c:w val="0.94790665589878187"/>
          <c:h val="0.69989324450135149"/>
        </c:manualLayout>
      </c:layout>
      <c:doughnutChart>
        <c:varyColors val="1"/>
        <c:ser>
          <c:idx val="0"/>
          <c:order val="0"/>
          <c:dPt>
            <c:idx val="0"/>
            <c:bubble3D val="0"/>
            <c:explosion val="15"/>
            <c:spPr>
              <a:solidFill>
                <a:srgbClr val="CCFF66"/>
              </a:solidFill>
            </c:spPr>
          </c:dPt>
          <c:dPt>
            <c:idx val="1"/>
            <c:bubble3D val="0"/>
            <c:explosion val="9"/>
            <c:spPr>
              <a:solidFill>
                <a:srgbClr val="F20000">
                  <a:alpha val="81961"/>
                </a:srgbClr>
              </a:solidFill>
            </c:spPr>
          </c:dPt>
          <c:dPt>
            <c:idx val="2"/>
            <c:bubble3D val="0"/>
            <c:spPr>
              <a:solidFill>
                <a:srgbClr val="FFFF66"/>
              </a:solidFill>
            </c:spPr>
          </c:dPt>
          <c:dPt>
            <c:idx val="3"/>
            <c:bubble3D val="0"/>
            <c:spPr>
              <a:solidFill>
                <a:srgbClr val="00B0F0"/>
              </a:solidFill>
            </c:spPr>
          </c:dPt>
          <c:dPt>
            <c:idx val="4"/>
            <c:bubble3D val="0"/>
            <c:spPr>
              <a:solidFill>
                <a:srgbClr val="FFC00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bg-BG" sz="1600" b="1">
                        <a:latin typeface="+mn-lt"/>
                      </a:rPr>
                      <a:t>658 млн. лв.</a:t>
                    </a:r>
                    <a:endParaRPr lang="bg-BG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7.2532135406151152E-2"/>
                  <c:y val="0.18552361710909565"/>
                </c:manualLayout>
              </c:layout>
              <c:tx>
                <c:rich>
                  <a:bodyPr/>
                  <a:lstStyle/>
                  <a:p>
                    <a:r>
                      <a:rPr lang="bg-BG" sz="1600" b="1" dirty="0">
                        <a:latin typeface="+mn-lt"/>
                      </a:rPr>
                      <a:t>1266 млн. лв.</a:t>
                    </a:r>
                    <a:endParaRPr lang="bg-BG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6.2063395921663642E-2"/>
                  <c:y val="-2.8758792007342705E-2"/>
                </c:manualLayout>
              </c:layout>
              <c:tx>
                <c:rich>
                  <a:bodyPr/>
                  <a:lstStyle/>
                  <a:p>
                    <a:r>
                      <a:rPr lang="bg-BG" sz="1600" b="1" dirty="0" smtClean="0">
                        <a:latin typeface="+mn-lt"/>
                      </a:rPr>
                      <a:t>86 млн</a:t>
                    </a:r>
                    <a:r>
                      <a:rPr lang="bg-BG" sz="1600" b="1" dirty="0">
                        <a:latin typeface="+mn-lt"/>
                      </a:rPr>
                      <a:t>. </a:t>
                    </a:r>
                    <a:r>
                      <a:rPr lang="bg-BG" sz="1600" b="1" dirty="0" smtClean="0">
                        <a:latin typeface="+mn-lt"/>
                      </a:rPr>
                      <a:t>лв.</a:t>
                    </a:r>
                    <a:endParaRPr lang="bg-BG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5.6980056980056981E-2"/>
                  <c:y val="-1.0447272840196005E-2"/>
                </c:manualLayout>
              </c:layout>
              <c:tx>
                <c:rich>
                  <a:bodyPr/>
                  <a:lstStyle/>
                  <a:p>
                    <a:r>
                      <a:rPr lang="bg-BG" sz="1600" b="1">
                        <a:latin typeface="+mn-lt"/>
                      </a:rPr>
                      <a:t>39 млн. лв.</a:t>
                    </a:r>
                    <a:endParaRPr lang="bg-BG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4245014245014246E-3"/>
                  <c:y val="1.5670909260294009E-2"/>
                </c:manualLayout>
              </c:layout>
              <c:tx>
                <c:rich>
                  <a:bodyPr/>
                  <a:lstStyle/>
                  <a:p>
                    <a:r>
                      <a:rPr lang="bg-BG" sz="1600" b="1" dirty="0">
                        <a:latin typeface="+mn-lt"/>
                      </a:rPr>
                      <a:t>87 </a:t>
                    </a:r>
                    <a:r>
                      <a:rPr lang="bg-BG" sz="1600" b="1" dirty="0" smtClean="0">
                        <a:latin typeface="+mn-lt"/>
                      </a:rPr>
                      <a:t>млн. лв.</a:t>
                    </a:r>
                    <a:endParaRPr lang="bg-BG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+mn-l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Sheet1!$A$1:$A$5</c:f>
              <c:strCache>
                <c:ptCount val="5"/>
                <c:pt idx="0">
                  <c:v>Социално включване </c:v>
                </c:pt>
                <c:pt idx="1">
                  <c:v>Заетост</c:v>
                </c:pt>
                <c:pt idx="2">
                  <c:v>Институционален капацитет</c:v>
                </c:pt>
                <c:pt idx="3">
                  <c:v>Транснационално сътрудничество</c:v>
                </c:pt>
                <c:pt idx="4">
                  <c:v>Техническа помощ</c:v>
                </c:pt>
              </c:strCache>
            </c:strRef>
          </c:cat>
          <c:val>
            <c:numRef>
              <c:f>Sheet1!$B$1:$B$5</c:f>
              <c:numCache>
                <c:formatCode>0</c:formatCode>
                <c:ptCount val="5"/>
                <c:pt idx="0">
                  <c:v>658</c:v>
                </c:pt>
                <c:pt idx="1">
                  <c:v>1266</c:v>
                </c:pt>
                <c:pt idx="2">
                  <c:v>86</c:v>
                </c:pt>
                <c:pt idx="3">
                  <c:v>39</c:v>
                </c:pt>
                <c:pt idx="4">
                  <c:v>87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86"/>
        <c:holeSize val="50"/>
      </c:doughnutChart>
    </c:plotArea>
    <c:legend>
      <c:legendPos val="b"/>
      <c:layout>
        <c:manualLayout>
          <c:xMode val="edge"/>
          <c:yMode val="edge"/>
          <c:x val="0"/>
          <c:y val="0.53493121766461083"/>
          <c:w val="0.47741234268793326"/>
          <c:h val="0.4416821096416606"/>
        </c:manualLayout>
      </c:layout>
      <c:overlay val="0"/>
      <c:txPr>
        <a:bodyPr/>
        <a:lstStyle/>
        <a:p>
          <a:pPr>
            <a:defRPr sz="1600" b="1">
              <a:latin typeface="+mn-l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FC209E-13BC-4FE9-A77F-B704B6ADD5BA}" type="datetimeFigureOut">
              <a:rPr lang="bg-BG" smtClean="0"/>
              <a:t>26.1.2017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FE161A-858A-4DA4-A6DE-6EC8866A85E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82006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E161A-858A-4DA4-A6DE-6EC8866A85ED}" type="slidenum">
              <a:rPr lang="bg-BG" smtClean="0"/>
              <a:t>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858554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E161A-858A-4DA4-A6DE-6EC8866A85ED}" type="slidenum">
              <a:rPr lang="bg-BG" smtClean="0"/>
              <a:t>10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366700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E161A-858A-4DA4-A6DE-6EC8866A85ED}" type="slidenum">
              <a:rPr lang="bg-BG" smtClean="0"/>
              <a:t>11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366700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E161A-858A-4DA4-A6DE-6EC8866A85ED}" type="slidenum">
              <a:rPr lang="bg-BG" smtClean="0"/>
              <a:t>12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300776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E161A-858A-4DA4-A6DE-6EC8866A85ED}" type="slidenum">
              <a:rPr lang="bg-BG" smtClean="0"/>
              <a:t>13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888407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E161A-858A-4DA4-A6DE-6EC8866A85ED}" type="slidenum">
              <a:rPr lang="bg-BG" smtClean="0"/>
              <a:t>14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636314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E161A-858A-4DA4-A6DE-6EC8866A85ED}" type="slidenum">
              <a:rPr lang="bg-BG" smtClean="0"/>
              <a:t>15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114216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E161A-858A-4DA4-A6DE-6EC8866A85ED}" type="slidenum">
              <a:rPr lang="bg-BG" smtClean="0"/>
              <a:t>16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7636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E161A-858A-4DA4-A6DE-6EC8866A85ED}" type="slidenum">
              <a:rPr lang="bg-BG" smtClean="0"/>
              <a:t>17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857700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E161A-858A-4DA4-A6DE-6EC8866A85ED}" type="slidenum">
              <a:rPr lang="bg-BG" smtClean="0"/>
              <a:t>18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997599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EE3F85-FE05-4F6D-831B-650D50C8D961}" type="slidenum">
              <a:rPr lang="bg-BG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bg-B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826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E161A-858A-4DA4-A6DE-6EC8866A85ED}" type="slidenum">
              <a:rPr lang="bg-BG" smtClean="0"/>
              <a:t>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858554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EE3F85-FE05-4F6D-831B-650D50C8D961}" type="slidenum">
              <a:rPr lang="bg-BG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bg-B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3106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E161A-858A-4DA4-A6DE-6EC8866A85ED}" type="slidenum">
              <a:rPr lang="bg-BG" smtClean="0"/>
              <a:t>21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810853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E161A-858A-4DA4-A6DE-6EC8866A85ED}" type="slidenum">
              <a:rPr lang="bg-BG" smtClean="0"/>
              <a:t>22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196583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EE3F85-FE05-4F6D-831B-650D50C8D961}" type="slidenum">
              <a:rPr lang="bg-BG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bg-B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2305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4B2A03-6439-431E-AF2B-6A98B373956C}" type="slidenum">
              <a:rPr lang="bg-BG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bg-B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939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E161A-858A-4DA4-A6DE-6EC8866A85ED}" type="slidenum">
              <a:rPr lang="bg-BG" smtClean="0"/>
              <a:t>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858554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E161A-858A-4DA4-A6DE-6EC8866A85ED}" type="slidenum">
              <a:rPr lang="bg-BG" smtClean="0"/>
              <a:t>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366700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E161A-858A-4DA4-A6DE-6EC8866A85ED}" type="slidenum">
              <a:rPr lang="bg-BG" smtClean="0"/>
              <a:t>5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366700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E161A-858A-4DA4-A6DE-6EC8866A85ED}" type="slidenum">
              <a:rPr lang="bg-BG" smtClean="0"/>
              <a:t>6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366700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E161A-858A-4DA4-A6DE-6EC8866A85ED}" type="slidenum">
              <a:rPr lang="bg-BG" smtClean="0"/>
              <a:t>7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366700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E161A-858A-4DA4-A6DE-6EC8866A85ED}" type="slidenum">
              <a:rPr lang="bg-BG" smtClean="0"/>
              <a:t>8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366700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E161A-858A-4DA4-A6DE-6EC8866A85ED}" type="slidenum">
              <a:rPr lang="bg-BG" smtClean="0"/>
              <a:t>9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36670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1" y="2130427"/>
            <a:ext cx="7772400" cy="1470025"/>
          </a:xfrm>
        </p:spPr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Щракнете, за да редактирате стила на подзаглавията в образеца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5ED32-F24C-4EB8-880D-B4090C076467}" type="datetime1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26.1.2017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0B5E1-37E4-44F8-8442-F96F820F720F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010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922BE-D2C9-42ED-8A40-7B04FC9FCA25}" type="datetime1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26.1.2017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84A85-42C4-4D37-8B74-82F2A0C8D485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484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C0A44-BA3F-4D6C-B7BB-49AE707C84CD}" type="datetime1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26.1.2017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373A4-DBA8-49C4-B785-9F229CECBEEE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67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1" y="2130427"/>
            <a:ext cx="7772400" cy="1470025"/>
          </a:xfrm>
        </p:spPr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Щракнете, за да редактирате стила на подзаглавията в образеца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27440-419D-4AA7-A5A6-052F56645034}" type="datetime1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26.1.2017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D1621-7F6B-4C81-B17E-B6C8BC0E3F5F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8370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AB8F6-50D1-480A-9C56-8387AB17D4F1}" type="datetime1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26.1.2017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3D138-380D-4D38-AD72-7692D9F33E81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8856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4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1FD31-0BCB-4A7E-AA42-1C7C753AFABB}" type="datetime1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26.1.2017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7CBD4-2BE4-4FD6-8BBF-1F1B257BE939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830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F334E-5315-4CD3-876B-F5F46337F8D3}" type="datetime1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26.1.2017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931BC-56A3-4C24-86BA-79FD85ED6349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0644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F7541-E4A3-4B6A-8797-92133AD3A9DB}" type="datetime1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26.1.2017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9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74850-B5BD-49FE-BF53-FA91B5568671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9651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30CBA-8F64-4C1A-AD35-323BD823F440}" type="datetime1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26.1.2017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6A6B9-5239-4C19-8B2C-DFB3F228B45F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4643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86375-06F1-4052-A041-A1A848B4F1DD}" type="datetime1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26.1.2017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4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9FE24-B5E2-4AD3-BDAC-3F314E5D1CF7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3817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6B2BA-63CD-46B7-96BA-2E75334338B6}" type="datetime1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26.1.2017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3D9A1-286A-4C67-873F-C317EE266718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655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DB619-9FC3-4FF6-A4E5-B8B351ED52AA}" type="datetime1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26.1.2017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0BF01-63DC-4D89-8EA3-375E4C75260F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179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9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9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g-BG" noProof="0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9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B2D97-230E-403B-9395-84E197004C3E}" type="datetime1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26.1.2017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B22C4-56CB-4FAA-99BE-6975E4CC2601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1014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83CD2-FF6D-4CB3-A251-0896F45AE8EA}" type="datetime1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26.1.2017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C227E-E050-46EF-80DF-67CD4DEEDFC6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4299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241358-5D03-447B-A988-7F341C61EF64}" type="datetime1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26.1.2017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3797B-165F-4C49-862C-15494A81E6F4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5198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53BD27-304A-4871-9657-992F75DFB19A}" type="datetime1">
              <a:rPr lang="bg-BG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26.1.2017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3AB2DC-853D-4D67-99EC-91F14235FD46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559789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E9836E-3A9A-46CA-98B6-E270CA4925AD}" type="datetime1">
              <a:rPr lang="bg-BG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26.1.2017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FF1807-E329-41A4-A41B-0D4B745A5764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946222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4178E4-5046-4465-AA24-368D5C7962EF}" type="datetime1">
              <a:rPr lang="bg-BG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26.1.2017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6A7C13-B72A-4B03-8CB0-36DBEE7AFABD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081476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B4D526-19B7-4532-94FB-DE915869C4E6}" type="datetime1">
              <a:rPr lang="bg-BG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26.1.2017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4B5C78-D04A-4983-888F-9F0870F5F79C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921237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CCB3AD-322E-4946-99FB-2B4FDED99B75}" type="datetime1">
              <a:rPr lang="bg-BG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26.1.2017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BABA51-0AB3-40D1-95E7-2F608B36DDEA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45524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7B5FB3-6C6A-49E7-A0B5-B56700A444AF}" type="datetime1">
              <a:rPr lang="bg-BG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26.1.2017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017D1B-DA71-4C6E-AE8C-48DB1CE8F1FE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829421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ED041E-BCDB-4D08-A9FF-84E30540B175}" type="datetime1">
              <a:rPr lang="bg-BG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26.1.2017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A3F7D4-4D7A-467E-A662-2D5F56609760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504445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4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E86F2-356F-4DB3-BF91-AB6F06AC521C}" type="datetime1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26.1.2017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14665-186D-4A1A-9DF0-0B1CE0F4F243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5070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CEF38F-5B15-45F0-8A87-6E4F33881AB9}" type="datetime1">
              <a:rPr lang="bg-BG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26.1.2017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275946-BCF0-4087-A5B6-6133A61E2DAF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917119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43D427-5CA4-4B9D-9A42-DFC595A648AA}" type="datetime1">
              <a:rPr lang="bg-BG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26.1.2017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913997-4589-4253-862B-8878EFC9B59B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246181"/>
      </p:ext>
    </p:extLst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83FAD1-2604-4E5D-B599-B3C2028BA021}" type="datetime1">
              <a:rPr lang="bg-BG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26.1.2017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4491AE-D52F-4EC2-AC50-45F56ACF0542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78016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275EF0-E8D9-4E77-A18A-0D49A4219640}" type="datetime1">
              <a:rPr lang="bg-BG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26.1.2017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053706-2DC1-4A24-BA96-58F7E271850B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549801"/>
      </p:ext>
    </p:extLst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1" y="2130427"/>
            <a:ext cx="7772400" cy="1470025"/>
          </a:xfrm>
        </p:spPr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Щракнете, за да редактирате стила на подзаглавията в образеца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2988B-BB0A-4E04-BA4E-662C65B93D6F}" type="datetime1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26.1.2017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D0068-47CA-4147-8D49-C06265319BEB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6647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368F0-76A5-4BA3-9DE1-329FF0026945}" type="datetime1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26.1.2017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A42FC-15DC-4203-B63B-C3A8899A25CF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6009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4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67E94-6E76-4FF4-B69F-3B170355758E}" type="datetime1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26.1.2017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27FAC-E1AB-42CC-BA5A-0C72458788C9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0632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7A34F-BFF6-4C6E-B4AA-9EB2DD31E699}" type="datetime1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26.1.2017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7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25BA3-D0C8-4D70-9AE9-B3F2EB44D5FC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5795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F4E1A-B5E2-4134-B528-D7B35990A421}" type="datetime1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26.1.2017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9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016FE-1378-4DC2-AD1F-889716255155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3365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10E45-0F48-4B78-8FE0-84B3BAC8EEA5}" type="datetime1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26.1.2017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5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ED408-E911-41E9-A32C-48EC6DEA5AEF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118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4837D-4832-4D61-A5E5-ABE668AD7DC1}" type="datetime1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26.1.2017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7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DFAF3-CA61-4B68-8899-7D3F9E492BD5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0069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72F6E-3B05-4C81-885C-2C7F71D9B8FF}" type="datetime1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26.1.2017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4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8D971-7FB6-433B-9D8C-5B4B33895610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1293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138D6-98CB-4795-8465-263F49EF831E}" type="datetime1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26.1.2017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7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EDF6C-52FD-4289-8B07-3915FC86266A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2818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9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9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g-BG" noProof="0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9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C61A7-AE53-4D1A-8C1D-96728C007E01}" type="datetime1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26.1.2017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7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FA36C-21D2-4681-AEFC-4079A22E0160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6097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625A5-07AE-4C21-ABE1-2EF4DA2E02B3}" type="datetime1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26.1.2017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EE559-C93D-4593-9DEA-318BCE42CEF3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4513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3E44C-DA15-4F88-AD54-E14823A74978}" type="datetime1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26.1.2017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B308C-59A0-4E58-A46A-BDECAFDE4382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9847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234D2-329F-492E-A888-43A466DB80C3}" type="datetime1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26.1.2017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845C1-A8F4-4D74-9120-D9EDDCDC11AE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507408"/>
      </p:ext>
    </p:extLst>
  </p:cSld>
  <p:clrMapOvr>
    <a:masterClrMapping/>
  </p:clrMapOvr>
  <p:hf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ECA00-8EC6-4DC2-A9F3-F09368D9FECC}" type="datetime1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26.1.2017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394B1-AAC6-42BC-9A74-AA1D241D14DD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542613"/>
      </p:ext>
    </p:extLst>
  </p:cSld>
  <p:clrMapOvr>
    <a:masterClrMapping/>
  </p:clrMapOvr>
  <p:hf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D90EE-4D98-4F74-9B5C-2E87B4B9D110}" type="datetime1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26.1.2017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FA85B-C8EE-4A7F-B9C7-C4AF158ABE18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36200"/>
      </p:ext>
    </p:extLst>
  </p:cSld>
  <p:clrMapOvr>
    <a:masterClrMapping/>
  </p:clrMapOvr>
  <p:hf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B9FF2-59AD-43D3-9A69-0BECCE0A5098}" type="datetime1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26.1.2017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8390F-F713-4EAF-BDCD-642D7141DA2B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802798"/>
      </p:ext>
    </p:extLst>
  </p:cSld>
  <p:clrMapOvr>
    <a:masterClrMapping/>
  </p:clrMapOvr>
  <p:hf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8AD26-9E31-49E2-B19F-D01594683466}" type="datetime1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26.1.2017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1434A-A7EA-4D5F-AF76-6F919BF9AED5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542861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3DEDE-5555-437F-B223-B62E2C219BCA}" type="datetime1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26.1.2017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9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701E1-0F5B-44EC-B25D-5F8D28137421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07386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D8A65-1666-4358-8BB8-C888BC0DA73C}" type="datetime1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26.1.2017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B81B2-7D66-434C-A869-108E5F79120A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544412"/>
      </p:ext>
    </p:extLst>
  </p:cSld>
  <p:clrMapOvr>
    <a:masterClrMapping/>
  </p:clrMapOvr>
  <p:hf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369AA-EA6F-4DCC-AAB1-CADE4FACEE1F}" type="datetime1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26.1.2017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9ED6D-CD8D-442B-B043-CAE8403AF877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70766"/>
      </p:ext>
    </p:extLst>
  </p:cSld>
  <p:clrMapOvr>
    <a:masterClrMapping/>
  </p:clrMapOvr>
  <p:hf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52570-D860-47CA-A8CF-F3537B2E3434}" type="datetime1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26.1.2017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223BA-FB0A-4C6E-9593-FE8A5204C817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587983"/>
      </p:ext>
    </p:extLst>
  </p:cSld>
  <p:clrMapOvr>
    <a:masterClrMapping/>
  </p:clrMapOvr>
  <p:hf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DDF1D-568B-48FA-827E-2A0FA9AE1080}" type="datetime1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26.1.2017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16F78-9FEF-4A93-ADF7-DDC27302BD3F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39538"/>
      </p:ext>
    </p:extLst>
  </p:cSld>
  <p:clrMapOvr>
    <a:masterClrMapping/>
  </p:clrMapOvr>
  <p:hf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7B2D8-9C71-4BB6-BA46-D7BF7A3E1CA9}" type="datetime1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26.1.2017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867F9-E3EC-4977-B3AE-9783845B46A9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269191"/>
      </p:ext>
    </p:extLst>
  </p:cSld>
  <p:clrMapOvr>
    <a:masterClrMapping/>
  </p:clrMapOvr>
  <p:hf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D024D-B0D6-4261-B88B-B7D1E4BF8552}" type="datetime1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26.1.2017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7E5CA-DE3A-4BFE-A3F7-BB09B78A2E69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835562"/>
      </p:ext>
    </p:extLst>
  </p:cSld>
  <p:clrMapOvr>
    <a:masterClrMapping/>
  </p:clrMapOvr>
  <p:hf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1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02358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1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1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78701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756443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1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423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39272-6DCF-4EF7-9220-9D31A8D91BD9}" type="datetime1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26.1.2017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5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3C653-B60D-4232-AB59-14EEB2BE5CDD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56971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1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42202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1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49909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678918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593066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92727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1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1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11319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028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44FB1-4E90-46EF-B3AE-81FC1898E090}" type="datetime1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26.1.2017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4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FA66D-6663-42B6-9DE0-1BAD94F65E6C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763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49A91-2AC8-43BA-A063-E073176BAC6C}" type="datetime1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26.1.2017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7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CB60D-754C-4850-A577-D07007FAC6F8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363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9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9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g-BG" noProof="0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9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7744A-4250-4743-9BEA-F557CFBCE6DD}" type="datetime1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26.1.2017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7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D0760-C3BB-477B-8E5C-5E5B243EDB75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36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Контейнер за заглавие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bg-BG" smtClean="0"/>
              <a:t>Щракнете, за да редактирате стила на заглавието в образеца</a:t>
            </a:r>
          </a:p>
        </p:txBody>
      </p:sp>
      <p:sp>
        <p:nvSpPr>
          <p:cNvPr id="1027" name="Текстов контейнер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1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bg-BG" smtClean="0"/>
              <a:t>Щракн., за да ред. стил на загл. в обр.</a:t>
            </a:r>
          </a:p>
          <a:p>
            <a:pPr lvl="1"/>
            <a:r>
              <a:rPr lang="bg-BG" altLang="bg-BG" smtClean="0"/>
              <a:t>Второ ниво</a:t>
            </a:r>
          </a:p>
          <a:p>
            <a:pPr lvl="2"/>
            <a:r>
              <a:rPr lang="bg-BG" altLang="bg-BG" smtClean="0"/>
              <a:t>Трето ниво</a:t>
            </a:r>
          </a:p>
          <a:p>
            <a:pPr lvl="3"/>
            <a:r>
              <a:rPr lang="bg-BG" altLang="bg-BG" smtClean="0"/>
              <a:t>Четвърто ниво</a:t>
            </a:r>
          </a:p>
          <a:p>
            <a:pPr lvl="4"/>
            <a:r>
              <a:rPr lang="bg-BG" altLang="bg-BG" smtClean="0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AA34D0B-6ECF-412C-A0D5-36009C66B47B}" type="datetime1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26.1.2017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bg-BG" alt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CD9CDA9-D94C-4070-8608-1A270CB9A400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630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Контейнер за заглавие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bg-BG" smtClean="0"/>
              <a:t>Щракнете, за да редактирате стила на заглавието в образеца</a:t>
            </a:r>
          </a:p>
        </p:txBody>
      </p:sp>
      <p:sp>
        <p:nvSpPr>
          <p:cNvPr id="1027" name="Текстов контейнер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1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bg-BG" smtClean="0"/>
              <a:t>Щракн., за да ред. стил на загл. в обр.</a:t>
            </a:r>
          </a:p>
          <a:p>
            <a:pPr lvl="1"/>
            <a:r>
              <a:rPr lang="bg-BG" altLang="bg-BG" smtClean="0"/>
              <a:t>Второ ниво</a:t>
            </a:r>
          </a:p>
          <a:p>
            <a:pPr lvl="2"/>
            <a:r>
              <a:rPr lang="bg-BG" altLang="bg-BG" smtClean="0"/>
              <a:t>Трето ниво</a:t>
            </a:r>
          </a:p>
          <a:p>
            <a:pPr lvl="3"/>
            <a:r>
              <a:rPr lang="bg-BG" altLang="bg-BG" smtClean="0"/>
              <a:t>Четвърто ниво</a:t>
            </a:r>
          </a:p>
          <a:p>
            <a:pPr lvl="4"/>
            <a:r>
              <a:rPr lang="bg-BG" altLang="bg-BG" smtClean="0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2C1EB81-42F7-4A1A-9B81-841C161FEA31}" type="datetime1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26.1.2017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A034AE6-798B-4F2A-B469-1D8215870FD0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673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833150-C20E-4D1A-AAA4-946EACB3AC25}" type="datetime1">
              <a:rPr lang="bg-BG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26.1.2017 г.</a:t>
            </a:fld>
            <a:endParaRPr lang="bg-BG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bg-BG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65ADE2-4AFE-49CB-B967-9D884DFD34A1}" type="slidenum">
              <a:rPr lang="bg-BG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881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Контейнер за заглавие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bg-BG" smtClean="0"/>
              <a:t>Щракнете, за да редактирате стила на заглавието в образеца</a:t>
            </a:r>
          </a:p>
        </p:txBody>
      </p:sp>
      <p:sp>
        <p:nvSpPr>
          <p:cNvPr id="1027" name="Текстов контейнер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1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bg-BG" smtClean="0"/>
              <a:t>Щракн., за да ред. стил на загл. в обр.</a:t>
            </a:r>
          </a:p>
          <a:p>
            <a:pPr lvl="1"/>
            <a:r>
              <a:rPr lang="bg-BG" altLang="bg-BG" smtClean="0"/>
              <a:t>Второ ниво</a:t>
            </a:r>
          </a:p>
          <a:p>
            <a:pPr lvl="2"/>
            <a:r>
              <a:rPr lang="bg-BG" altLang="bg-BG" smtClean="0"/>
              <a:t>Трето ниво</a:t>
            </a:r>
          </a:p>
          <a:p>
            <a:pPr lvl="3"/>
            <a:r>
              <a:rPr lang="bg-BG" altLang="bg-BG" smtClean="0"/>
              <a:t>Четвърто ниво</a:t>
            </a:r>
          </a:p>
          <a:p>
            <a:pPr lvl="4"/>
            <a:r>
              <a:rPr lang="bg-BG" altLang="bg-BG" smtClean="0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AF86CF3-4B0A-4236-84DE-CF0DCED6DFB8}" type="datetime1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26.1.2017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bg-BG" alt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F3A5527-1799-4A2D-BFCE-277D01D3B921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936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1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6C9E42-644B-4F8F-872A-4AF0A24867B1}" type="datetime1">
              <a:rPr lang="bg-BG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26.1.2017 г.</a:t>
            </a:fld>
            <a:endParaRPr lang="bg-BG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bg-BG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69A365-C726-4071-BBFF-91DA64E6541B}" type="slidenum">
              <a:rPr lang="bg-BG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775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7" descr="backcover2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" y="3554415"/>
            <a:ext cx="9144000" cy="330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03204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0" r:id="rId1"/>
    <p:sldLayoutId id="2147484181" r:id="rId2"/>
    <p:sldLayoutId id="2147484182" r:id="rId3"/>
    <p:sldLayoutId id="2147484183" r:id="rId4"/>
    <p:sldLayoutId id="2147484184" r:id="rId5"/>
    <p:sldLayoutId id="2147484185" r:id="rId6"/>
    <p:sldLayoutId id="2147484186" r:id="rId7"/>
    <p:sldLayoutId id="2147484187" r:id="rId8"/>
    <p:sldLayoutId id="2147484188" r:id="rId9"/>
    <p:sldLayoutId id="2147484189" r:id="rId10"/>
    <p:sldLayoutId id="214748419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2132856"/>
            <a:ext cx="85689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bg-BG" altLang="bg-BG" sz="3600" b="1" kern="0" dirty="0">
                <a:solidFill>
                  <a:schemeClr val="bg1"/>
                </a:solidFill>
              </a:rPr>
              <a:t>Възможности за финансиране по Европейските структурни и инвестиционни фондове </a:t>
            </a:r>
            <a:r>
              <a:rPr lang="bg-BG" altLang="bg-BG" sz="3600" b="1" kern="0" dirty="0" smtClean="0">
                <a:solidFill>
                  <a:schemeClr val="bg1"/>
                </a:solidFill>
              </a:rPr>
              <a:t>за</a:t>
            </a:r>
            <a:r>
              <a:rPr lang="en-US" altLang="bg-BG" sz="3600" b="1" kern="0" dirty="0" smtClean="0">
                <a:solidFill>
                  <a:schemeClr val="bg1"/>
                </a:solidFill>
              </a:rPr>
              <a:t> </a:t>
            </a:r>
            <a:r>
              <a:rPr lang="bg-BG" altLang="bg-BG" sz="3600" b="1" kern="0" dirty="0" smtClean="0">
                <a:solidFill>
                  <a:schemeClr val="bg1"/>
                </a:solidFill>
              </a:rPr>
              <a:t>България </a:t>
            </a:r>
            <a:r>
              <a:rPr lang="en-US" altLang="bg-BG" sz="3600" b="1" kern="0" dirty="0" smtClean="0">
                <a:solidFill>
                  <a:schemeClr val="bg1"/>
                </a:solidFill>
              </a:rPr>
              <a:t/>
            </a:r>
            <a:br>
              <a:rPr lang="en-US" altLang="bg-BG" sz="3600" b="1" kern="0" dirty="0" smtClean="0">
                <a:solidFill>
                  <a:schemeClr val="bg1"/>
                </a:solidFill>
              </a:rPr>
            </a:br>
            <a:r>
              <a:rPr lang="bg-BG" altLang="bg-BG" sz="3600" b="1" kern="0" dirty="0" smtClean="0">
                <a:solidFill>
                  <a:schemeClr val="bg1"/>
                </a:solidFill>
              </a:rPr>
              <a:t>в </a:t>
            </a:r>
            <a:r>
              <a:rPr lang="bg-BG" altLang="bg-BG" sz="3600" b="1" kern="0" dirty="0">
                <a:solidFill>
                  <a:schemeClr val="bg1"/>
                </a:solidFill>
              </a:rPr>
              <a:t>периода 2014-2020 </a:t>
            </a:r>
            <a:r>
              <a:rPr lang="bg-BG" altLang="bg-BG" sz="3200" b="1" kern="0" dirty="0">
                <a:solidFill>
                  <a:schemeClr val="bg1"/>
                </a:solidFill>
              </a:rPr>
              <a:t>г. </a:t>
            </a:r>
            <a:endParaRPr lang="en-US" altLang="bg-BG" sz="4000" b="1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43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97340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ПРИОРИТЕТНА ОС 1 – </a:t>
            </a:r>
            <a:br>
              <a:rPr lang="ru-RU" sz="3200" dirty="0">
                <a:solidFill>
                  <a:schemeClr val="bg1"/>
                </a:solidFill>
              </a:rPr>
            </a:br>
            <a:r>
              <a:rPr lang="ru-RU" sz="3200" u="sng" dirty="0">
                <a:solidFill>
                  <a:schemeClr val="bg1"/>
                </a:solidFill>
              </a:rPr>
              <a:t>Обучения и заетост 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0" y="1556792"/>
            <a:ext cx="91440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bg-BG" sz="2000" b="1" dirty="0">
                <a:solidFill>
                  <a:schemeClr val="tx2"/>
                </a:solidFill>
              </a:rPr>
              <a:t>Основна цел: </a:t>
            </a:r>
            <a:r>
              <a:rPr lang="ru-RU" sz="2000" dirty="0">
                <a:solidFill>
                  <a:schemeClr val="tx2"/>
                </a:solidFill>
              </a:rPr>
              <a:t>Целта на </a:t>
            </a:r>
            <a:r>
              <a:rPr lang="ru-RU" sz="2000" dirty="0" smtClean="0">
                <a:solidFill>
                  <a:schemeClr val="tx2"/>
                </a:solidFill>
              </a:rPr>
              <a:t>Операцията </a:t>
            </a:r>
            <a:r>
              <a:rPr lang="ru-RU" sz="2000" dirty="0">
                <a:solidFill>
                  <a:schemeClr val="tx2"/>
                </a:solidFill>
              </a:rPr>
              <a:t>е интеграция на безработни младежи над 29-годишна възраст, регистрирани в дирекции „Бюро по труда“ към Агенция по заетостта, в заетост при работодател в реалния бизнес или институция на публичната администрация чрез обучения, съобразени с индивидуалните нужди на работното място, и субсидия за заетост. Операцията ще спомогне за улесняването на наемането на безработни лица, които ще получат нов шанс за работа, нови или усъвършенствани професионални знания и умения, придобити на работното място. Те ще придобият и професионална квалификация и/или дигитална компетентност (ако са необходими за конкретния работодател</a:t>
            </a:r>
            <a:r>
              <a:rPr lang="ru-RU" sz="2000" dirty="0" smtClean="0">
                <a:solidFill>
                  <a:schemeClr val="tx2"/>
                </a:solidFill>
              </a:rPr>
              <a:t>).</a:t>
            </a:r>
            <a:endParaRPr lang="en-US" sz="2000" dirty="0">
              <a:solidFill>
                <a:schemeClr val="tx2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bg-BG" sz="2000" b="1" dirty="0">
                <a:solidFill>
                  <a:schemeClr val="tx2"/>
                </a:solidFill>
              </a:rPr>
              <a:t>Продължителност: </a:t>
            </a:r>
            <a:r>
              <a:rPr lang="bg-BG" sz="2000" dirty="0">
                <a:solidFill>
                  <a:schemeClr val="tx2"/>
                </a:solidFill>
              </a:rPr>
              <a:t>2015 – 2017 г</a:t>
            </a:r>
            <a:r>
              <a:rPr lang="bg-BG" sz="2000" dirty="0" smtClean="0">
                <a:solidFill>
                  <a:schemeClr val="tx2"/>
                </a:solidFill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>
              <a:solidFill>
                <a:schemeClr val="tx2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bg-BG" sz="2000" b="1" dirty="0">
                <a:solidFill>
                  <a:schemeClr val="tx2"/>
                </a:solidFill>
              </a:rPr>
              <a:t>Бюджет: </a:t>
            </a:r>
            <a:r>
              <a:rPr lang="bg-BG" sz="2000" dirty="0">
                <a:solidFill>
                  <a:schemeClr val="tx2"/>
                </a:solidFill>
              </a:rPr>
              <a:t>81 000 000 лв</a:t>
            </a:r>
            <a:r>
              <a:rPr lang="bg-BG" sz="2000" dirty="0" smtClean="0">
                <a:solidFill>
                  <a:schemeClr val="tx2"/>
                </a:solidFill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b="1" dirty="0">
              <a:solidFill>
                <a:schemeClr val="tx2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bg-BG" sz="2000" b="1" dirty="0">
                <a:solidFill>
                  <a:schemeClr val="tx2"/>
                </a:solidFill>
              </a:rPr>
              <a:t>Допустими бенефициенти: </a:t>
            </a:r>
            <a:r>
              <a:rPr lang="bg-BG" sz="2000" dirty="0">
                <a:solidFill>
                  <a:schemeClr val="tx2"/>
                </a:solidFill>
              </a:rPr>
              <a:t>Агенция по заетостта (директно предоставяне</a:t>
            </a:r>
            <a:r>
              <a:rPr lang="bg-BG" sz="2000" dirty="0" smtClean="0">
                <a:solidFill>
                  <a:schemeClr val="tx2"/>
                </a:solidFill>
              </a:rPr>
              <a:t>)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b="1" dirty="0">
              <a:solidFill>
                <a:schemeClr val="tx2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bg-BG" sz="2000" b="1" dirty="0">
                <a:solidFill>
                  <a:schemeClr val="tx2"/>
                </a:solidFill>
              </a:rPr>
              <a:t>Индикатор за изпълнение: </a:t>
            </a:r>
            <a:r>
              <a:rPr lang="bg-BG" sz="2000" dirty="0">
                <a:solidFill>
                  <a:schemeClr val="tx2"/>
                </a:solidFill>
              </a:rPr>
              <a:t>7400 неактивни и безработни лица над 29 г.</a:t>
            </a:r>
            <a:endParaRPr lang="en-U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07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421"/>
            <a:ext cx="56166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u="sng" dirty="0" smtClean="0">
                <a:solidFill>
                  <a:schemeClr val="bg1"/>
                </a:solidFill>
              </a:rPr>
              <a:t>Транснационални партньорства за заетост и растеж срок : 05.04.2017г</a:t>
            </a:r>
            <a:endParaRPr lang="ru-RU" sz="2800" u="sng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9512" y="1556792"/>
            <a:ext cx="885698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bg-BG" sz="2000" b="1" dirty="0">
                <a:solidFill>
                  <a:schemeClr val="tx2"/>
                </a:solidFill>
              </a:rPr>
              <a:t>Основна цел: </a:t>
            </a:r>
            <a:endParaRPr lang="en-GB" sz="2000" dirty="0">
              <a:solidFill>
                <a:schemeClr val="tx2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GB" sz="2000" dirty="0" smtClean="0">
              <a:solidFill>
                <a:schemeClr val="tx2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bg-BG" sz="2000" dirty="0" smtClean="0">
                <a:solidFill>
                  <a:schemeClr val="tx2"/>
                </a:solidFill>
              </a:rPr>
              <a:t> </a:t>
            </a:r>
            <a:r>
              <a:rPr lang="bg-BG" sz="2000" b="1" dirty="0" smtClean="0">
                <a:solidFill>
                  <a:schemeClr val="tx2"/>
                </a:solidFill>
              </a:rPr>
              <a:t>Продължителност</a:t>
            </a:r>
            <a:r>
              <a:rPr lang="bg-BG" sz="2000" b="1" dirty="0">
                <a:solidFill>
                  <a:schemeClr val="tx2"/>
                </a:solidFill>
              </a:rPr>
              <a:t>: </a:t>
            </a:r>
            <a:r>
              <a:rPr lang="bg-BG" sz="2000" dirty="0" smtClean="0">
                <a:solidFill>
                  <a:schemeClr val="tx2"/>
                </a:solidFill>
              </a:rPr>
              <a:t>2017 </a:t>
            </a:r>
            <a:r>
              <a:rPr lang="bg-BG" sz="2000" dirty="0">
                <a:solidFill>
                  <a:schemeClr val="tx2"/>
                </a:solidFill>
              </a:rPr>
              <a:t>– </a:t>
            </a:r>
            <a:r>
              <a:rPr lang="bg-BG" sz="2000" dirty="0" smtClean="0">
                <a:solidFill>
                  <a:schemeClr val="tx2"/>
                </a:solidFill>
              </a:rPr>
              <a:t>2019 </a:t>
            </a:r>
            <a:r>
              <a:rPr lang="bg-BG" sz="2000" dirty="0">
                <a:solidFill>
                  <a:schemeClr val="tx2"/>
                </a:solidFill>
              </a:rPr>
              <a:t>г</a:t>
            </a:r>
            <a:r>
              <a:rPr lang="bg-BG" sz="2000" dirty="0" smtClean="0">
                <a:solidFill>
                  <a:schemeClr val="tx2"/>
                </a:solidFill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bg-BG" sz="2000" b="1" dirty="0" smtClean="0">
                <a:solidFill>
                  <a:schemeClr val="tx2"/>
                </a:solidFill>
              </a:rPr>
              <a:t>Бюджет</a:t>
            </a:r>
            <a:r>
              <a:rPr lang="bg-BG" sz="2000" b="1" dirty="0">
                <a:solidFill>
                  <a:schemeClr val="tx2"/>
                </a:solidFill>
              </a:rPr>
              <a:t>:</a:t>
            </a:r>
            <a:r>
              <a:rPr lang="bg-BG" sz="2000" dirty="0">
                <a:solidFill>
                  <a:schemeClr val="tx2"/>
                </a:solidFill>
              </a:rPr>
              <a:t> </a:t>
            </a:r>
            <a:r>
              <a:rPr lang="bg-BG" sz="2000" dirty="0" smtClean="0">
                <a:solidFill>
                  <a:schemeClr val="tx2"/>
                </a:solidFill>
              </a:rPr>
              <a:t>15 </a:t>
            </a:r>
            <a:r>
              <a:rPr lang="bg-BG" sz="2000" dirty="0">
                <a:solidFill>
                  <a:schemeClr val="tx2"/>
                </a:solidFill>
              </a:rPr>
              <a:t>000 000 лв</a:t>
            </a:r>
            <a:r>
              <a:rPr lang="bg-BG" sz="2000" dirty="0" smtClean="0">
                <a:solidFill>
                  <a:schemeClr val="tx2"/>
                </a:solidFill>
              </a:rPr>
              <a:t>.</a:t>
            </a:r>
            <a:endParaRPr lang="en-US" sz="2000" dirty="0">
              <a:solidFill>
                <a:schemeClr val="tx2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bg-BG" sz="2000" b="1" dirty="0">
                <a:solidFill>
                  <a:schemeClr val="tx2"/>
                </a:solidFill>
              </a:rPr>
              <a:t>Допустими кандидати/ партньори: </a:t>
            </a:r>
            <a:r>
              <a:rPr lang="bg-BG" sz="2000" dirty="0" smtClean="0">
                <a:solidFill>
                  <a:schemeClr val="tx2"/>
                </a:solidFill>
              </a:rPr>
              <a:t>НПО, общини, райони, работодатели , клъстери, ЦПО и др.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>
              <a:solidFill>
                <a:schemeClr val="tx2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bg-BG" sz="2000" b="1" dirty="0">
                <a:solidFill>
                  <a:schemeClr val="tx2"/>
                </a:solidFill>
              </a:rPr>
              <a:t>Размер на БФП: </a:t>
            </a:r>
            <a:r>
              <a:rPr lang="bg-BG" sz="2000" dirty="0">
                <a:solidFill>
                  <a:schemeClr val="tx2"/>
                </a:solidFill>
              </a:rPr>
              <a:t>мин. 50 000 лв.; макс. </a:t>
            </a:r>
            <a:r>
              <a:rPr lang="bg-BG" sz="2000" dirty="0" smtClean="0">
                <a:solidFill>
                  <a:schemeClr val="tx2"/>
                </a:solidFill>
              </a:rPr>
              <a:t>200 000 </a:t>
            </a:r>
            <a:r>
              <a:rPr lang="bg-BG" sz="2000" dirty="0">
                <a:solidFill>
                  <a:schemeClr val="tx2"/>
                </a:solidFill>
              </a:rPr>
              <a:t>лв</a:t>
            </a:r>
            <a:r>
              <a:rPr lang="bg-BG" sz="2000" dirty="0" smtClean="0">
                <a:solidFill>
                  <a:schemeClr val="tx2"/>
                </a:solidFill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>
              <a:solidFill>
                <a:schemeClr val="tx2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bg-BG" sz="2000" b="1" dirty="0">
                <a:solidFill>
                  <a:schemeClr val="tx2"/>
                </a:solidFill>
              </a:rPr>
              <a:t>Индикатор за изпълнение: </a:t>
            </a:r>
            <a:r>
              <a:rPr lang="bg-BG" sz="2000" dirty="0" smtClean="0">
                <a:solidFill>
                  <a:schemeClr val="tx2"/>
                </a:solidFill>
              </a:rPr>
              <a:t>иновативни практики– </a:t>
            </a:r>
            <a:r>
              <a:rPr lang="bg-BG" sz="2000" dirty="0">
                <a:solidFill>
                  <a:schemeClr val="tx2"/>
                </a:solidFill>
              </a:rPr>
              <a:t>най-малко </a:t>
            </a:r>
            <a:r>
              <a:rPr lang="bg-BG" sz="2000" dirty="0" smtClean="0">
                <a:solidFill>
                  <a:schemeClr val="tx2"/>
                </a:solidFill>
              </a:rPr>
              <a:t>280;трансферирани иновативни модела-180;</a:t>
            </a:r>
            <a:endParaRPr lang="en-U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87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5" y="116632"/>
            <a:ext cx="8229601" cy="1143000"/>
          </a:xfrm>
        </p:spPr>
        <p:txBody>
          <a:bodyPr>
            <a:normAutofit/>
          </a:bodyPr>
          <a:lstStyle/>
          <a:p>
            <a:pPr algn="l"/>
            <a:r>
              <a:rPr lang="bg-BG" sz="3200" dirty="0" smtClean="0">
                <a:solidFill>
                  <a:schemeClr val="bg1"/>
                </a:solidFill>
              </a:rPr>
              <a:t>Допустими дейности 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1" y="1781125"/>
            <a:ext cx="4040188" cy="825799"/>
          </a:xfrm>
        </p:spPr>
        <p:txBody>
          <a:bodyPr>
            <a:normAutofit fontScale="55000" lnSpcReduction="20000"/>
          </a:bodyPr>
          <a:lstStyle/>
          <a:p>
            <a:pPr lvl="0" algn="just"/>
            <a:r>
              <a:rPr lang="bg-BG" sz="2200" dirty="0" smtClean="0">
                <a:solidFill>
                  <a:srgbClr val="002060"/>
                </a:solidFill>
              </a:rPr>
              <a:t>1.Адаптиране </a:t>
            </a:r>
            <a:r>
              <a:rPr lang="bg-BG" sz="2200" dirty="0">
                <a:solidFill>
                  <a:srgbClr val="002060"/>
                </a:solidFill>
              </a:rPr>
              <a:t>и/или валидиране на социални иновации*, които могат да са на база на иновативни модели, практики, услуги, продукти от други държави и/или пилотно прилагане на разработени иновативни подходи и модели – задължителна дейност</a:t>
            </a:r>
          </a:p>
          <a:p>
            <a:pPr algn="just"/>
            <a:endParaRPr lang="en-GB" sz="2000" dirty="0"/>
          </a:p>
          <a:p>
            <a:pPr fontAlgn="base">
              <a:spcAft>
                <a:spcPct val="0"/>
              </a:spcAft>
            </a:pPr>
            <a:endParaRPr lang="en-GB" sz="2000" dirty="0">
              <a:solidFill>
                <a:schemeClr val="tx2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9955" y="2640882"/>
            <a:ext cx="4393506" cy="1410172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bg-BG" sz="1100" b="1" dirty="0" smtClean="0">
                <a:solidFill>
                  <a:srgbClr val="002060"/>
                </a:solidFill>
              </a:rPr>
              <a:t>2.Повишаване </a:t>
            </a:r>
            <a:r>
              <a:rPr lang="bg-BG" sz="1100" b="1" dirty="0">
                <a:solidFill>
                  <a:srgbClr val="002060"/>
                </a:solidFill>
              </a:rPr>
              <a:t>на капацитета на партньорите и заинтересовани страни по отношение разработването, прилагането, мониторинга и оценката на добри практики и иновативни подходи чрез организация на семинари, работни дискусии и обучения с цел насърчаване обмена на опит, обмен на информация, добри практики и иновативни подходи между партньорите и другите заинтересованите страни </a:t>
            </a:r>
            <a:r>
              <a:rPr lang="bg-BG" sz="1100" b="1" i="1" dirty="0">
                <a:solidFill>
                  <a:srgbClr val="002060"/>
                </a:solidFill>
              </a:rPr>
              <a:t>- </a:t>
            </a:r>
            <a:r>
              <a:rPr lang="bg-BG" sz="1100" b="1" dirty="0">
                <a:solidFill>
                  <a:srgbClr val="002060"/>
                </a:solidFill>
              </a:rPr>
              <a:t>задължителна </a:t>
            </a:r>
            <a:r>
              <a:rPr lang="bg-BG" sz="1100" b="1" dirty="0" smtClean="0">
                <a:solidFill>
                  <a:srgbClr val="002060"/>
                </a:solidFill>
              </a:rPr>
              <a:t>дейност</a:t>
            </a:r>
            <a:r>
              <a:rPr lang="bg-BG" sz="1050" dirty="0"/>
              <a:t> </a:t>
            </a:r>
          </a:p>
          <a:p>
            <a:pPr marL="0" indent="0" algn="just">
              <a:buNone/>
            </a:pPr>
            <a:endParaRPr lang="en-GB" sz="105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032" y="1613397"/>
            <a:ext cx="4041775" cy="639762"/>
          </a:xfrm>
        </p:spPr>
        <p:txBody>
          <a:bodyPr>
            <a:normAutofit fontScale="70000" lnSpcReduction="20000"/>
          </a:bodyPr>
          <a:lstStyle/>
          <a:p>
            <a:pPr lvl="0" fontAlgn="base">
              <a:spcAft>
                <a:spcPct val="0"/>
              </a:spcAft>
            </a:pPr>
            <a:r>
              <a:rPr lang="bg-BG" sz="2000" dirty="0">
                <a:solidFill>
                  <a:srgbClr val="002060"/>
                </a:solidFill>
              </a:rPr>
              <a:t>Дейности за оценка на постигнатите резултати от гледна точка на приложимостта на неговите иновативни елементи – задължителна дейност</a:t>
            </a:r>
          </a:p>
          <a:p>
            <a:pPr fontAlgn="base">
              <a:spcAft>
                <a:spcPct val="0"/>
              </a:spcAft>
            </a:pPr>
            <a:endParaRPr lang="en-GB" sz="2000" dirty="0">
              <a:solidFill>
                <a:schemeClr val="tx2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46633" y="2640882"/>
            <a:ext cx="4041775" cy="96609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80000"/>
              </a:lnSpc>
              <a:buNone/>
            </a:pPr>
            <a:r>
              <a:rPr lang="bg-BG" sz="1400" dirty="0" smtClean="0">
                <a:solidFill>
                  <a:srgbClr val="002060"/>
                </a:solidFill>
              </a:rPr>
              <a:t> </a:t>
            </a:r>
            <a:r>
              <a:rPr lang="bg-BG" sz="1400" b="1" dirty="0" smtClean="0">
                <a:solidFill>
                  <a:srgbClr val="002060"/>
                </a:solidFill>
              </a:rPr>
              <a:t>Дейности </a:t>
            </a:r>
            <a:r>
              <a:rPr lang="bg-BG" sz="1400" b="1" dirty="0">
                <a:solidFill>
                  <a:srgbClr val="002060"/>
                </a:solidFill>
              </a:rPr>
              <a:t>за разпространение на постигнатите резултати (положителни и/или негативни), различни от описаните по-горе дейности за информация и комуникация – задължителна дейност</a:t>
            </a:r>
          </a:p>
          <a:p>
            <a:pPr marL="0" lvl="0" indent="0" algn="just">
              <a:lnSpc>
                <a:spcPct val="80000"/>
              </a:lnSpc>
              <a:buNone/>
            </a:pPr>
            <a:endParaRPr lang="en-GB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598161" y="4653136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g-BG" sz="1600" dirty="0">
                <a:solidFill>
                  <a:srgbClr val="002060"/>
                </a:solidFill>
              </a:rPr>
              <a:t>Изготвяне на специфични анализи и изследвания на опита на други държави- членки; </a:t>
            </a:r>
          </a:p>
          <a:p>
            <a:r>
              <a:rPr lang="bg-BG" sz="1600" dirty="0">
                <a:solidFill>
                  <a:srgbClr val="002060"/>
                </a:solidFill>
              </a:rPr>
              <a:t> </a:t>
            </a:r>
          </a:p>
          <a:p>
            <a:r>
              <a:rPr lang="bg-BG" sz="1600" dirty="0">
                <a:solidFill>
                  <a:srgbClr val="002060"/>
                </a:solidFill>
              </a:rPr>
              <a:t>Изграждане на и/или включване в </a:t>
            </a:r>
            <a:r>
              <a:rPr lang="bg-BG" sz="1600" dirty="0" smtClean="0">
                <a:solidFill>
                  <a:srgbClr val="002060"/>
                </a:solidFill>
              </a:rPr>
              <a:t>партньорски мрежи -побратимяване</a:t>
            </a:r>
            <a:endParaRPr lang="en-GB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09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2" y="260648"/>
            <a:ext cx="8229601" cy="1143000"/>
          </a:xfrm>
        </p:spPr>
        <p:txBody>
          <a:bodyPr>
            <a:normAutofit/>
          </a:bodyPr>
          <a:lstStyle/>
          <a:p>
            <a:pPr algn="l"/>
            <a:r>
              <a:rPr lang="bg-BG" sz="3200" dirty="0" smtClean="0">
                <a:solidFill>
                  <a:schemeClr val="bg1"/>
                </a:solidFill>
                <a:latin typeface="+mn-lt"/>
              </a:rPr>
              <a:t>Социални иновации</a:t>
            </a:r>
            <a:endParaRPr lang="en-GB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3" y="1535113"/>
            <a:ext cx="4040188" cy="639762"/>
          </a:xfrm>
        </p:spPr>
        <p:txBody>
          <a:bodyPr>
            <a:normAutofit/>
          </a:bodyPr>
          <a:lstStyle/>
          <a:p>
            <a:r>
              <a:rPr lang="bg-BG" sz="2000" dirty="0" smtClean="0">
                <a:solidFill>
                  <a:schemeClr val="tx2"/>
                </a:solidFill>
              </a:rPr>
              <a:t>Иновативни практики</a:t>
            </a:r>
          </a:p>
          <a:p>
            <a:endParaRPr lang="en-GB" sz="2000" dirty="0">
              <a:solidFill>
                <a:schemeClr val="tx2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512" y="2174877"/>
            <a:ext cx="3384376" cy="2046211"/>
          </a:xfrm>
        </p:spPr>
        <p:txBody>
          <a:bodyPr>
            <a:normAutofit fontScale="40000" lnSpcReduction="20000"/>
          </a:bodyPr>
          <a:lstStyle/>
          <a:p>
            <a:pPr lvl="0"/>
            <a:r>
              <a:rPr lang="bg-BG" sz="3000" dirty="0">
                <a:solidFill>
                  <a:srgbClr val="002060"/>
                </a:solidFill>
              </a:rPr>
              <a:t>Ориентирани към процеси - разработване на нови методи и / или подходи; </a:t>
            </a:r>
          </a:p>
          <a:p>
            <a:r>
              <a:rPr lang="bg-BG" sz="3000" dirty="0">
                <a:solidFill>
                  <a:srgbClr val="002060"/>
                </a:solidFill>
              </a:rPr>
              <a:t>или </a:t>
            </a:r>
          </a:p>
          <a:p>
            <a:pPr lvl="0"/>
            <a:r>
              <a:rPr lang="bg-BG" sz="3000" dirty="0">
                <a:solidFill>
                  <a:srgbClr val="002060"/>
                </a:solidFill>
              </a:rPr>
              <a:t>Ориентирани към цели - работа с различни целеви групи, сектори или на различни нива; </a:t>
            </a:r>
          </a:p>
          <a:p>
            <a:r>
              <a:rPr lang="bg-BG" sz="3000" dirty="0">
                <a:solidFill>
                  <a:srgbClr val="002060"/>
                </a:solidFill>
              </a:rPr>
              <a:t>или</a:t>
            </a:r>
          </a:p>
          <a:p>
            <a:pPr lvl="0"/>
            <a:r>
              <a:rPr lang="bg-BG" sz="3000" dirty="0">
                <a:solidFill>
                  <a:srgbClr val="002060"/>
                </a:solidFill>
              </a:rPr>
              <a:t>Ориентирани към съдържание - нова организация на обучение, работа в мрежа и разпространение.</a:t>
            </a:r>
          </a:p>
          <a:p>
            <a:r>
              <a:rPr lang="bg-BG" sz="3000" dirty="0"/>
              <a:t> </a:t>
            </a:r>
          </a:p>
          <a:p>
            <a:endParaRPr lang="en-GB" sz="1700" dirty="0">
              <a:solidFill>
                <a:schemeClr val="tx2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2674" y="1535113"/>
            <a:ext cx="4041775" cy="639762"/>
          </a:xfrm>
        </p:spPr>
        <p:txBody>
          <a:bodyPr>
            <a:normAutofit/>
          </a:bodyPr>
          <a:lstStyle/>
          <a:p>
            <a:r>
              <a:rPr lang="bg-BG" sz="2000" dirty="0" smtClean="0">
                <a:solidFill>
                  <a:schemeClr val="tx2"/>
                </a:solidFill>
              </a:rPr>
              <a:t>Етапи   </a:t>
            </a:r>
          </a:p>
          <a:p>
            <a:endParaRPr lang="en-GB" sz="2000" dirty="0">
              <a:solidFill>
                <a:schemeClr val="tx2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39953" y="2174877"/>
            <a:ext cx="4546848" cy="1902197"/>
          </a:xfrm>
        </p:spPr>
        <p:txBody>
          <a:bodyPr>
            <a:noAutofit/>
          </a:bodyPr>
          <a:lstStyle/>
          <a:p>
            <a:pPr lvl="0"/>
            <a:r>
              <a:rPr lang="bg-BG" sz="1600" dirty="0">
                <a:solidFill>
                  <a:srgbClr val="002060"/>
                </a:solidFill>
              </a:rPr>
              <a:t>Проучване на социалната иновация;</a:t>
            </a:r>
          </a:p>
          <a:p>
            <a:pPr lvl="0"/>
            <a:r>
              <a:rPr lang="bg-BG" sz="1600" dirty="0" err="1">
                <a:solidFill>
                  <a:srgbClr val="002060"/>
                </a:solidFill>
              </a:rPr>
              <a:t>Прототипиране</a:t>
            </a:r>
            <a:r>
              <a:rPr lang="bg-BG" sz="1600" dirty="0">
                <a:solidFill>
                  <a:srgbClr val="002060"/>
                </a:solidFill>
              </a:rPr>
              <a:t> и пилотиране на социалната иновация;</a:t>
            </a:r>
          </a:p>
          <a:p>
            <a:pPr lvl="0"/>
            <a:r>
              <a:rPr lang="bg-BG" sz="1600" dirty="0">
                <a:solidFill>
                  <a:srgbClr val="002060"/>
                </a:solidFill>
              </a:rPr>
              <a:t>Прилагане/внедряване на социалната иновация;</a:t>
            </a:r>
          </a:p>
          <a:p>
            <a:pPr lvl="0"/>
            <a:r>
              <a:rPr lang="bg-BG" sz="1600" dirty="0">
                <a:solidFill>
                  <a:srgbClr val="002060"/>
                </a:solidFill>
              </a:rPr>
              <a:t>Оценка на устойчивостта с цел определяне на потенциала за въздействие на иновацията</a:t>
            </a:r>
            <a:r>
              <a:rPr lang="bg-BG" sz="1600" dirty="0"/>
              <a:t>.</a:t>
            </a:r>
          </a:p>
          <a:p>
            <a:r>
              <a:rPr lang="bg-BG" sz="1600" dirty="0"/>
              <a:t/>
            </a:r>
            <a:br>
              <a:rPr lang="bg-BG" sz="1600" dirty="0"/>
            </a:br>
            <a:endParaRPr lang="en-GB" sz="1500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4869160"/>
            <a:ext cx="87129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>
                <a:solidFill>
                  <a:srgbClr val="002060"/>
                </a:solidFill>
              </a:rPr>
              <a:t>Иновациите </a:t>
            </a:r>
            <a:r>
              <a:rPr lang="bg-BG" dirty="0">
                <a:solidFill>
                  <a:srgbClr val="002060"/>
                </a:solidFill>
              </a:rPr>
              <a:t>могат да бъдат основани на:</a:t>
            </a:r>
          </a:p>
          <a:p>
            <a:pPr lvl="0"/>
            <a:r>
              <a:rPr lang="bg-BG" dirty="0">
                <a:solidFill>
                  <a:srgbClr val="002060"/>
                </a:solidFill>
              </a:rPr>
              <a:t>Изцяло нови подходи;</a:t>
            </a:r>
          </a:p>
          <a:p>
            <a:r>
              <a:rPr lang="bg-BG" dirty="0">
                <a:solidFill>
                  <a:srgbClr val="002060"/>
                </a:solidFill>
              </a:rPr>
              <a:t>или	</a:t>
            </a:r>
          </a:p>
          <a:p>
            <a:pPr lvl="0"/>
            <a:r>
              <a:rPr lang="bg-BG" dirty="0">
                <a:solidFill>
                  <a:srgbClr val="002060"/>
                </a:solidFill>
              </a:rPr>
              <a:t>Съществуващи подходи се използват с нови целеви групи и/или в нов контекст;</a:t>
            </a:r>
          </a:p>
          <a:p>
            <a:r>
              <a:rPr lang="bg-BG" dirty="0">
                <a:solidFill>
                  <a:srgbClr val="002060"/>
                </a:solidFill>
              </a:rPr>
              <a:t>или</a:t>
            </a:r>
          </a:p>
          <a:p>
            <a:pPr lvl="0"/>
            <a:r>
              <a:rPr lang="bg-BG" dirty="0">
                <a:solidFill>
                  <a:srgbClr val="002060"/>
                </a:solidFill>
              </a:rPr>
              <a:t>Нови комбинации от съществуващи подходи</a:t>
            </a:r>
            <a:r>
              <a:rPr lang="bg-BG" dirty="0"/>
              <a:t>.</a:t>
            </a:r>
          </a:p>
          <a:p>
            <a:r>
              <a:rPr lang="bg-BG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081333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3" name="Picture 11" descr="https://encrypted-tbn1.gstatic.com/images?q=tbn:ANd9GcSrsmYXIPmce7HR656TpLVjhJiA77K2gbr0MFX2a-IQE2ItREI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013178"/>
            <a:ext cx="2502646" cy="1789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1" y="4989911"/>
            <a:ext cx="2409825" cy="1868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573016"/>
            <a:ext cx="1979712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420888"/>
            <a:ext cx="7772400" cy="1944216"/>
          </a:xfrm>
        </p:spPr>
        <p:txBody>
          <a:bodyPr>
            <a:noAutofit/>
          </a:bodyPr>
          <a:lstStyle/>
          <a:p>
            <a:pPr algn="ctr"/>
            <a:r>
              <a:rPr lang="bg-BG" altLang="bg-BG" sz="2800" dirty="0">
                <a:solidFill>
                  <a:srgbClr val="1F497D"/>
                </a:solidFill>
                <a:latin typeface="+mn-lt"/>
                <a:ea typeface="+mn-ea"/>
                <a:cs typeface="+mn-cs"/>
              </a:rPr>
              <a:t>ПО </a:t>
            </a:r>
            <a:r>
              <a:rPr lang="bg-BG" altLang="bg-BG" sz="2800" dirty="0" smtClean="0">
                <a:solidFill>
                  <a:srgbClr val="1F497D"/>
                </a:solidFill>
                <a:latin typeface="+mn-lt"/>
                <a:ea typeface="+mn-ea"/>
                <a:cs typeface="+mn-cs"/>
              </a:rPr>
              <a:t>2: </a:t>
            </a:r>
            <a:r>
              <a:rPr lang="bg-BG" altLang="bg-BG" sz="2800" dirty="0">
                <a:solidFill>
                  <a:srgbClr val="1F497D"/>
                </a:solidFill>
                <a:latin typeface="+mn-lt"/>
                <a:ea typeface="+mn-ea"/>
                <a:cs typeface="+mn-cs"/>
              </a:rPr>
              <a:t>“Намаляване на бедността и </a:t>
            </a:r>
            <a:r>
              <a:rPr lang="bg-BG" altLang="bg-BG" sz="28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насърчаване на социалното включване”</a:t>
            </a:r>
            <a:r>
              <a:rPr lang="en-GB" sz="28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/>
            </a:r>
            <a:br>
              <a:rPr lang="en-GB" sz="28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</a:br>
            <a:endParaRPr lang="en-GB" sz="28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AutoShape 2" descr="data:image/jpeg;base64,/9j/4AAQSkZJRgABAQAAAQABAAD/2wCEAAkGBxQSEhQUEhQVFBUUFxQUFRQVFBQUFBQUFBQXFxQUFBQYHCggGBolHBQUITEhJSkrLi4uFx8zODMsNygtLiwBCgoKDg0OFxAQFCwcHBwsLCwsLCwsLCwsLCwsLCwsLCwsLyw4LCssLCwsLCsrLCwsLCwsOCwuLCssKysrKzcrK//AABEIAL0BCgMBIgACEQEDEQH/xAAcAAABBQEBAQAAAAAAAAAAAAAEAQIDBQYABwj/xAA8EAABAwIDBgMGBQMDBQEAAAABAAIRAwQFEiEiMUFRYXEGgZETIzKhscEUM1Jy8EKC0XOS4RVTYsLxJP/EABkBAQEBAQEBAAAAAAAAAAAAAAABAgMEBf/EACMRAQEAAgICAgIDAQAAAAAAAAABAhEDIRIxBEEFURMycSL/2gAMAwEAAhEDEQA/AMvVG0fJdGikrjaKQNVQoanhqSk08VMGqBgCeAlyqRrUEeVE2DfeM7pmRT2TfeM7hB3g4e7q/wCoUTjA2m9vuovB493U/wBR32RGLDaHb7oK0hcApC1JlVQwjZd+0osD3FPsEM4bL/2lGBvuKfYIBCutx7zySldQ/MHZBHW+IqeyG/zUVUbRU1nuPmlENfeg6p2kbXVdUbtqF9FuNxWQxL4ytfX4rH4o7bKlb4/6hqY2gFdfhi0AqnptjVXovAWALN2RU4kFBb14ROJINlEngtJF9aV87VNStjvUGGthsK5oANaSVjH26Z49SqK6uwx0FXFm1rwCspjVUGpornw9dDLBK6RyXFenA0QVUEq2cQQh2AIsVDqbhqoPxFRXBIJTC1q4ck79PVwcWGc/6uhdwNp3dKwJ9yNtyVgXoeMrQngJQFI0KKbkUjGJzWqTKgjDURZN229/smhqnsW+8b3+yCPwePcu4zUf/CiMWG03t91kaF7cWziGHZLicpEjUrTVqznxmAkCNJgpBFCTKnhq7KqiKoNl37SjC33FPsEO4bD/ANqMqj3NPsEFeQutx7zyTnBdbj3nkgiq7ypbTj5plUalPtOPmgjuAgKnxKwuQq6r8ShfRl06AVh76pLz3Wqxdxy6LHgaoY+klOonuq6hQEJCirUbQRRIiAq+iSGqWjXXLKvbxSSd/aztGEa/JG3FzLSAqplypHVwsW/p2wxmrMmfum7RlSW9Yt3FLfDaQ5K7z0+dlNWxoLHFjuKKqXpWZt6kFXbTojJXXhCZ+OKU08xhP/ChRqNTct23d0Pc3Tabcz3ZR13k8gEReOhzydANSsBimIGtULidBo0cmzp5rTK9uPFAnYZI5u0J7cl1LxS4b6bfUrLypGuQb/DcZZVgfCeR1B81bheaWtWDvW6wC89oyCdW/TggtIU9iPeNnv8AIqMInDx7xvn9CooXw1btrUXe0AfFR4BOpA0gDip8QoBjhHJSeDWe4f1qPO/spcXG2Ow+pVSq0hdlUmVKQiIag2H/ALSm0bz2lJukQApn/BU/anexApMMakBAMQkofmeSeUJWY4vGXzVEtUalOtOPmmuSW1TUjuhC3AVZW+JWtUqpunbahfQPFqgDVjSdT1V54kuNYVDQqQ4HkhPSY27hqQQmFqubzFWvZlA1VS12qkvTX2NNKGIOkVY3NYezVXS3rGnpuUtmlhSTaw4pKRUtUaLH27/Qe9ZIlBBqubcAt1QN40Dcu2E6ePm/sgawSrqiRCoc6sLdxLUcxzKgzKf2/QKuo79VL5rKrzxXdBrKoB1Oz2mJ+UrCq78SU3mtV0dlDpmNOaogtbZ0dKUFNSyqJmvWs8H3G2Qf6hA8tVkGK58N1SK9KJgOaTHAAiSpldRY9GBRWG/mM8/oUVh2KHVoaypJiHtB7g/5Vi7BdW1qOrQXe0Z+nQ6sne1ebj55ndN5cdx7U/gz8h3+o/7KbFht+X3Kj8HfkO/e77KbFPj8v8r1RzAZUhClKYURDWOxU7IquIpU+wQ9f8t/ZE3v5dPsPogBIXWw2/JcltviPZUQPGpTrVg1KbVOpTrQ6FRYbWEqixE5XT0V7UKpMSbJhQZHFK2d/ZCsYrXF7RrdVUUXE6BUhXFcSo6wIMLmNnRBJmJCkotRYwxwbmQftViu2GhdDejCNFWUa0FEC6BWZjuu38smFWdGx2d6rq9DeETY3pLg1WDLTNUA5r1+Ek6eDzyt7Zj8KZRlPZHktHiuE5Yjeq2vhL/VcXRXseu9opa1uWb0NKxVajFLd3tnwfiO46gjdqO/FZXErGCXNBH6m/pPFabGy7OXNztLXGJBg9jy6FOo1m1Q1+4nZcOo3grzeVxu3TUs0w0JzQt3d+GaVWS3Zdzb92qqqeHKlI7W0z9TTljuToPPTqus58ax4WM/Soknd66LTYbbNoMz5sxqgsEDmJIUV3ZspRlcSSD8YhzSN4cP5vROB3Mh7iARRl7RwL4Os8IEplnuOuEmLVeEy4VvaVREyKYjcDE7hvn6BafDceq0g2m0AuImSNBqZJH2Wcw5tWoGPcduJGuw9u8RyVlRqH2r5EQR6QCI9V4LdXcbXFvaMb7Q0xlbnLnM/QXDcOhhVuJfH5BXlhWdUMFpIcMpPDo49lT4zRLKha7eAP8A6vfwcnlO3nzx0BTYToTV3c0Nz8DvJFYgdhnYfRDXA2Hdx9VPiu5nYfRFAEp1t8R7Jkrrc7RQRVzvTbQ6HzSVjvSW5gFSjqjlU351R9R+qqsQqQoqjx5+ib4Ytg4meaHxermKs/CdB2/qrfRA/ibDMjsw3KtsWbQPVb3xHZ56R5rK+GaM1Mp4FN9C/uG//n8vssdhlp7Wrl7r0bGbYNoGBw+yxvg+lNweiQobxDY+yLQjcEwA1aRep/HrIe3+cFrvB9CLX+37KoxuB4cTcZY3StM60y3DG9ET4aptFd5PAlEVYdeA8l1jnWmq4E17WkhD18CZEQtFRdsjsh7hc7HR5p4i8PH+kbllDhxXsF/RDgQQVl34c2TpxKzpS1C2S0wd8rNYtYGk/NTByVDBABMOO46cFdZi3MQCXF0AcBrpJ4BEscAZdBdxgaT2Xzt6r0a6Z+nbXTIcGOPCZGo4EiZWosqNQtmqWt03D7zuTTd9ew00UP4zWS1zz22R2BIWbd/SoLnwq2s8OqPDWgaBpAzHXQkDTRD4RbspV61MAAQHMEaaf0+cK2o1Q4Fup46Hl/4tgKrrsDK7HtJykFpkztSC35T6LrMt4+NY1q7X+G3TCwlmgkkN3Zcwkt7TMKN+ItFUx+lojrrqhsLsXPLmtgS4wXuLWxGmoB5/JT3Ng+2qZqgYJiXgF7YAga8B1Xn06LXD8TLcuVtQxxbTc71O5G4xXbVY1+57NggiCWnUHyM+qrrXGHNc1rsrmuiHNJyg9SNWd4jqritWiDpUYdIfDoO4tJ9NQV148vCysZTcZ+UhU16AHugQNCBykAx81Avoy7m3nRXJ2D3b9URip+HsEJdfB/c36qfFDq3sEALnJbc6lRVHJ1odCooeq7UpKZ2VDWfqVz59nKlEb3oauWmJjqmNrSEFcDSSUgE8RMZshsSSAIWp8KYYW0xIWLtTnrsB1AK9aw6jFNsclaQFiNofZkQsFg9Ii6IH81Xp166GOJ00XnOG1x+McR0+qsGuxymRR15fZUXgrD9ovjeZWpvbZ9VsRonYNhxpDcoMr49tJgxxCvMIrFlrAHD7I3G8IdXEQjMNw3IzKQrsZ/A6JDnudpKlw9k3Bd1WjoWYmIRFDD2tMwtTKp4way7gBMq3YSOaOSFc1sqbqhr65EaFURnmtBUs2lQf9MCgxNO8fmc0ERJnh2nmmvu4Omp4Df5qoubjbdH6jqmtrNHxEnmBx7n7Lx3DvbtMulzRvHSdxPIDQdzx/mqZXvAPifJ/SP5H84qmrYiYgbI5BBNe552dBz4qzjTyX9rjAY7UhgJ3alx78fWFeYS1tQaVBUeeAgRHRw+axlIU2MMjO8yIgl2m49ETht04ZjUeQIDWM0J/cuk+Pc710lz17bb8K9pkZwelRmvcFuqPtr4wKdWRy47+xI8tFm6GMNIDSSQIAk8uinqXT3DYAqDkDkePPcfks5/D5MfXazllPv8ACn035qbSWHWBrHYBXmBXgqDL2H926DykaLOUcRqMOrXN6Ex/wj7S6JeHTB+vQleW42Xt1+lldu23dyoSUlWtJJ5klQuqL6U9R5KS7Oy397fqpMZqAFvZQ1DIb+9v1UPi1hBYYMQih3VxzReHOaWu1WZLkZhh2ioGXVYh5CKpVi9kAIa7snl0gEq28PWrmkFwQV9jhT82rdEVeeHC/gtxRcw8AiWsb0SDzu18IZajXAbltKbCGADeArEs6KVtPotDFYthtxVlrTAKq8H8EVKdUPLivSwEqoEZShoHRTUqSdUUjRogTImuYpU0lAKBtKfKFFVGoU8IIywIerQG9FOCaQgYymE7ImHQqVVHz7d1j7R8T8R4dVGHE79EZjF+M7m02wATJ4kzr2CrHVJWcMJ7q2jWMnl9T80UaTgNhze0QfmqplUoqjVB3kjzXokx/TO6V1SpxKaHqV7Rxd91BlBOjhPXRWokFWNyOtMSc2NVXVGGNeCYw6K7sG0oYpnADvIzx6qerWyGNJgGRHHssfbXMaFXtrX9qyJl7BpO97Oc81x5eHHO+X23jnZND3X8JP8AqJVYSkLlxF1QxlzY0B1GhRuP3zqlPWFmaJ2h3C0r8OfXblZvQZzKjMMG0rIeDq/MI3CfDzqb5cZSjS4fbNyCQEY23byCEo0HBFNB4pA8UG8khpg6LnNUtKmtB1OnCelASEKjkhCWEyq6AgjpGSUTKHoU9O6mAQKSmlKQU0goI6u6VK0yFFVaYKW2fshVDymkKUlMQRvaoUSUxB86Xv5ju5UEqa9+Jx6n6oeVZSw8FLKYntK1ESMqJldhBlIQpm1REFX2G29fQgpc6iqUo1b6clwKb+hO1yMtrggggwRqCq4FSUXqyjRPvM5a6QCYDtNO/ROKqaRlesYf4Mo1WMfqc7Wu38xKxyftYwNs6XN7hb7w1cMY4l5jRRYrglpbiGguqdDo09U7DLDcSJncuNVb1rt1U7JhvzKJt6J4plOkGqdr0VIGLnAJGvXN1M+i0jmUuKkDU6F2VUIAlC6E1BzioLh0lreZUxKiptzPmYjRAU1qdCQOHNKI5hVCEJqc5o5hNNMc/mgbChsyZcDwKm9mOfzQgblrETIcJ7QgPICYWpUklUMLEzIpHOTc6D5vujtO7n6qAFX+NeHLigDUezYneOvNUBbyWZWqUrmlICkK0yJY6d6d7MIdpTs5WpUT6BQVI3hSMEptSlxHmFaGByexyHlPa5Z2qwo1IXtOFYk78Fasp/G6kJdwAGkA814dTevaPBdVn4ZlEGTTaXTMnacXOHqd3RM+4uOOxtnhg1NTUo1rWtEAQFGTrvTcy4RUh6JprlvXyTfRT2tIHU+n+VRJRcXDUacOqKaFwATlqI6V0pUiqOkJCAlSFA10BR2m7dv1TLx0ZWgSXH5cUVTbogUNSx0SA90pd3VDSByXQOS7Mukc0EbqY5IC7AY+m6Yk5Z77grB0IDGoFIn9JafQoLMFIUyhUaWgyNRO9SSOBVDSE3KkcF0dVB5b4txN9Wg5s6cl5wW9Qt3iIL6bgOSyjrGp+grEVXhq5FixqAg+zPom1bN86Md6FalNBQ6FK3VO/B1P+2//AGn/AAnMsKnBj/8AY5alQwEhStqJX2tUCSx0Dm0gesIY1StSgkDf1CGqUi2JSsqFKW5uKlsCNKtcIx6tb1Gva7NlO48RxE71WOoOiYkcSPulptKza1jlZ6e74VidOtSp1RmAeJEgcN48ip6F01xjLz1BBXnvhLxPVo0fYtDCGkuGdpdAO8DUaT9VdO8WVTvbSH9jtfQrz5cuON1X0vj/AIvn+Rx/yccmv9bChSzHXQcBz7o5reqw9Pxq9vxMpHsajf8A1K1+E3ntqTakQHagTO4xvgcuS3hnjl6ef5Pwub4/fJNC8vVdCVdC6PIQBLC6Oo9EmvMIOI7JplOJPRRVauVpJjQc/REQ03l1QmNG7II58UahbGm4NGnU7XE+SK15fNIrkkrsx5H5JM6qF1TSU7OBwKYXj+AoOI/kIW9Y5zHARqCNRPDkiPaj+SuL280AeESaTMwgxBEbo4Iz2bVU4VcDPUbm3Ek6iJLirWRzHqEg40R/Ck9iP5KWeoSaoPKrXae0HmtU3DW8gspZfmM7hehMaI3Lk1FazDGcgpmYWz9I9Ee1gUjN6ugGzDm/p+SlqWFKm3NVIaOuk8YR2JVxb27qoaHOG4Hd5815zeYjUrTUqOJJ0A/paJ3NHBAdjuLscC2i0Bu7MQMx7cgvKTrPMSt3V3LEXtDJUIB4/UT91rGlR8CmtclD0wLVZEU7gt1BRdFpPCFWSphdO5qK0diSDr6o01VU+ELX8TdU6bnENMkxvIGsdF6c7wRbni8ea83Nw+dlj7n4v8pPi4ZYZTe2PwuxfcvDGaD+p5+Fg5k8+i9XshTpsbTY4QwBoEjgFU4PgwthFN78v6SQR9FdZV04uOYR5PyHzsvlZ7vUnpMHjgQlE9P55oV9Ich6BcymBwHour5wrVcZ5fNRho/hKVrR19Sg7Mf0/NVuLXBz02ZC4OM6ZeG6ZO5WRHUoO3bmrOJ/pgDdxClE9IH9JHmP8qYN6EqXKk15qiOehXT0KcSeabmKBsxwPp/wkNTr8k4FN9pqgQuTQ8HkpG6pH6IKmye38TWgt1DZAMkkDefIx5K0zDkq3EoD6BgT7SJ0mCEc5jT/AEj0ViHmOQ9E3yHyTPZhd7LqfUoP/9k="/>
          <p:cNvSpPr>
            <a:spLocks noChangeAspect="1" noChangeArrowheads="1"/>
          </p:cNvSpPr>
          <p:nvPr/>
        </p:nvSpPr>
        <p:spPr bwMode="auto">
          <a:xfrm>
            <a:off x="155576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>
              <a:solidFill>
                <a:prstClr val="black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013178"/>
            <a:ext cx="2376264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013178"/>
            <a:ext cx="2448272" cy="1844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031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5" y="-27384"/>
            <a:ext cx="8229601" cy="1143000"/>
          </a:xfrm>
        </p:spPr>
        <p:txBody>
          <a:bodyPr>
            <a:normAutofit/>
          </a:bodyPr>
          <a:lstStyle/>
          <a:p>
            <a:pPr algn="l"/>
            <a:r>
              <a:rPr lang="bg-BG" sz="3200" dirty="0" smtClean="0">
                <a:solidFill>
                  <a:schemeClr val="bg1"/>
                </a:solidFill>
                <a:latin typeface="+mn-lt"/>
              </a:rPr>
              <a:t>Открий ме – март-май 2017</a:t>
            </a:r>
            <a:endParaRPr lang="en-GB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1925142"/>
            <a:ext cx="4040188" cy="639762"/>
          </a:xfrm>
        </p:spPr>
        <p:txBody>
          <a:bodyPr>
            <a:normAutofit/>
          </a:bodyPr>
          <a:lstStyle/>
          <a:p>
            <a:r>
              <a:rPr lang="bg-BG" sz="2000" dirty="0">
                <a:solidFill>
                  <a:schemeClr val="tx2"/>
                </a:solidFill>
              </a:rPr>
              <a:t>Инвестиционен приоритет 1</a:t>
            </a:r>
            <a:endParaRPr lang="en-GB" sz="2000" dirty="0">
              <a:solidFill>
                <a:schemeClr val="tx2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608" y="2318893"/>
            <a:ext cx="4040188" cy="1542157"/>
          </a:xfrm>
        </p:spPr>
        <p:txBody>
          <a:bodyPr/>
          <a:lstStyle/>
          <a:p>
            <a:pPr marL="0" lvl="0" indent="0" algn="just">
              <a:buNone/>
            </a:pPr>
            <a:endParaRPr lang="ru-RU" altLang="bg-BG" sz="1600" dirty="0" smtClean="0">
              <a:latin typeface="+mj-lt"/>
            </a:endParaRPr>
          </a:p>
          <a:p>
            <a:pPr marL="0" lvl="0" indent="0" algn="just">
              <a:buNone/>
            </a:pPr>
            <a:r>
              <a:rPr lang="ru-RU" altLang="bg-BG" sz="1700" dirty="0">
                <a:solidFill>
                  <a:schemeClr val="tx2"/>
                </a:solidFill>
              </a:rPr>
              <a:t>Социално-икономическа интеграция на маргинализирани общности като </a:t>
            </a:r>
            <a:r>
              <a:rPr lang="ru-RU" altLang="bg-BG" sz="1700" dirty="0" smtClean="0">
                <a:solidFill>
                  <a:schemeClr val="tx2"/>
                </a:solidFill>
              </a:rPr>
              <a:t>ромите.</a:t>
            </a:r>
            <a:endParaRPr lang="bg-BG" altLang="bg-BG" sz="1700" dirty="0">
              <a:solidFill>
                <a:schemeClr val="tx2"/>
              </a:solidFill>
            </a:endParaRPr>
          </a:p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853134"/>
            <a:ext cx="4041775" cy="639762"/>
          </a:xfrm>
        </p:spPr>
        <p:txBody>
          <a:bodyPr>
            <a:normAutofit/>
          </a:bodyPr>
          <a:lstStyle/>
          <a:p>
            <a:r>
              <a:rPr lang="bg-BG" sz="2000" dirty="0">
                <a:solidFill>
                  <a:schemeClr val="tx2"/>
                </a:solidFill>
              </a:rPr>
              <a:t>Специфични </a:t>
            </a:r>
            <a:r>
              <a:rPr lang="bg-BG" sz="2000" dirty="0" smtClean="0">
                <a:solidFill>
                  <a:schemeClr val="tx2"/>
                </a:solidFill>
              </a:rPr>
              <a:t>цели</a:t>
            </a:r>
            <a:endParaRPr lang="en-GB" sz="2000" dirty="0">
              <a:solidFill>
                <a:schemeClr val="tx2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06925"/>
            <a:ext cx="4041775" cy="1542157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altLang="bg-BG" sz="1700" dirty="0">
                <a:solidFill>
                  <a:schemeClr val="tx2"/>
                </a:solidFill>
              </a:rPr>
              <a:t>Подобряване на достъпа до заетост, образование, обучение, социални и здравни услуги за социално изключени лица, живеещи в тежки социално-икономически условия, с фокус върху ромите и хора с произход от друга </a:t>
            </a:r>
            <a:r>
              <a:rPr lang="ru-RU" altLang="bg-BG" sz="1700" dirty="0" smtClean="0">
                <a:solidFill>
                  <a:schemeClr val="tx2"/>
                </a:solidFill>
              </a:rPr>
              <a:t>държава.</a:t>
            </a:r>
            <a:endParaRPr lang="ru-RU" altLang="bg-BG" sz="1700" dirty="0">
              <a:solidFill>
                <a:schemeClr val="tx2"/>
              </a:solidFill>
            </a:endParaRPr>
          </a:p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4660218"/>
            <a:ext cx="8496944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bg-BG" sz="2000" b="1" dirty="0" smtClean="0">
                <a:solidFill>
                  <a:srgbClr val="1F497D"/>
                </a:solidFill>
              </a:rPr>
              <a:t>Бенефициенти</a:t>
            </a:r>
            <a:endParaRPr lang="bg-BG" sz="2000" b="1" dirty="0">
              <a:solidFill>
                <a:srgbClr val="1F497D"/>
              </a:solidFill>
            </a:endParaRPr>
          </a:p>
          <a:p>
            <a:pPr algn="just">
              <a:lnSpc>
                <a:spcPct val="90000"/>
              </a:lnSpc>
              <a:spcBef>
                <a:spcPct val="20000"/>
              </a:spcBef>
            </a:pPr>
            <a:r>
              <a:rPr lang="bg-BG" altLang="bg-BG" sz="1700" dirty="0">
                <a:solidFill>
                  <a:srgbClr val="1F497D"/>
                </a:solidFill>
              </a:rPr>
              <a:t>МТСП, МЗ и </a:t>
            </a:r>
            <a:r>
              <a:rPr lang="bg-BG" altLang="bg-BG" sz="1700" dirty="0" smtClean="0">
                <a:solidFill>
                  <a:srgbClr val="1F497D"/>
                </a:solidFill>
              </a:rPr>
              <a:t>ВРБК; Регистрирани </a:t>
            </a:r>
            <a:r>
              <a:rPr lang="bg-BG" altLang="bg-BG" sz="1700" dirty="0">
                <a:solidFill>
                  <a:srgbClr val="1F497D"/>
                </a:solidFill>
              </a:rPr>
              <a:t>поделения на </a:t>
            </a:r>
            <a:r>
              <a:rPr lang="bg-BG" altLang="bg-BG" sz="1700" dirty="0" smtClean="0">
                <a:solidFill>
                  <a:srgbClr val="1F497D"/>
                </a:solidFill>
              </a:rPr>
              <a:t>вероизповеданията; Доставчици </a:t>
            </a:r>
            <a:r>
              <a:rPr lang="bg-BG" altLang="bg-BG" sz="1700" dirty="0">
                <a:solidFill>
                  <a:srgbClr val="1F497D"/>
                </a:solidFill>
              </a:rPr>
              <a:t>на социални и здравни </a:t>
            </a:r>
            <a:r>
              <a:rPr lang="bg-BG" altLang="bg-BG" sz="1700" dirty="0" smtClean="0">
                <a:solidFill>
                  <a:srgbClr val="1F497D"/>
                </a:solidFill>
              </a:rPr>
              <a:t>услуги; Общини </a:t>
            </a:r>
            <a:r>
              <a:rPr lang="bg-BG" altLang="bg-BG" sz="1700" dirty="0">
                <a:solidFill>
                  <a:srgbClr val="1F497D"/>
                </a:solidFill>
              </a:rPr>
              <a:t>и райони на </a:t>
            </a:r>
            <a:r>
              <a:rPr lang="bg-BG" altLang="bg-BG" sz="1700" dirty="0" smtClean="0">
                <a:solidFill>
                  <a:srgbClr val="1F497D"/>
                </a:solidFill>
              </a:rPr>
              <a:t>общини; Социални </a:t>
            </a:r>
            <a:r>
              <a:rPr lang="bg-BG" altLang="bg-BG" sz="1700" dirty="0">
                <a:solidFill>
                  <a:srgbClr val="1F497D"/>
                </a:solidFill>
              </a:rPr>
              <a:t>предприятия и кооперации за хора с </a:t>
            </a:r>
            <a:r>
              <a:rPr lang="bg-BG" altLang="bg-BG" sz="1700" dirty="0" smtClean="0">
                <a:solidFill>
                  <a:srgbClr val="1F497D"/>
                </a:solidFill>
              </a:rPr>
              <a:t>увреждания; Центрове </a:t>
            </a:r>
            <a:r>
              <a:rPr lang="bg-BG" altLang="bg-BG" sz="1700" dirty="0">
                <a:solidFill>
                  <a:srgbClr val="1F497D"/>
                </a:solidFill>
              </a:rPr>
              <a:t>за информация и професионално </a:t>
            </a:r>
            <a:r>
              <a:rPr lang="bg-BG" altLang="bg-BG" sz="1700" dirty="0" smtClean="0">
                <a:solidFill>
                  <a:srgbClr val="1F497D"/>
                </a:solidFill>
              </a:rPr>
              <a:t>ориентиране; Социални партньори; </a:t>
            </a:r>
            <a:r>
              <a:rPr lang="bg-BG" altLang="bg-BG" sz="1700" b="1" dirty="0" smtClean="0">
                <a:solidFill>
                  <a:srgbClr val="1F497D"/>
                </a:solidFill>
              </a:rPr>
              <a:t>Работодатели;</a:t>
            </a:r>
            <a:r>
              <a:rPr lang="bg-BG" altLang="bg-BG" sz="1700" dirty="0" smtClean="0">
                <a:solidFill>
                  <a:srgbClr val="1F497D"/>
                </a:solidFill>
              </a:rPr>
              <a:t> Образователни </a:t>
            </a:r>
            <a:r>
              <a:rPr lang="bg-BG" altLang="bg-BG" sz="1700" dirty="0">
                <a:solidFill>
                  <a:srgbClr val="1F497D"/>
                </a:solidFill>
              </a:rPr>
              <a:t>и обучителни организации и </a:t>
            </a:r>
            <a:r>
              <a:rPr lang="bg-BG" altLang="bg-BG" sz="1700" dirty="0" smtClean="0">
                <a:solidFill>
                  <a:srgbClr val="1F497D"/>
                </a:solidFill>
              </a:rPr>
              <a:t>институции; Центрове </a:t>
            </a:r>
            <a:r>
              <a:rPr lang="bg-BG" altLang="bg-BG" sz="1700" dirty="0">
                <a:solidFill>
                  <a:srgbClr val="1F497D"/>
                </a:solidFill>
              </a:rPr>
              <a:t>за кариерно </a:t>
            </a:r>
            <a:r>
              <a:rPr lang="bg-BG" altLang="bg-BG" sz="1700" dirty="0" smtClean="0">
                <a:solidFill>
                  <a:srgbClr val="1F497D"/>
                </a:solidFill>
              </a:rPr>
              <a:t>развитие; Организации</a:t>
            </a:r>
            <a:r>
              <a:rPr lang="bg-BG" altLang="bg-BG" sz="1700" dirty="0">
                <a:solidFill>
                  <a:srgbClr val="1F497D"/>
                </a:solidFill>
              </a:rPr>
              <a:t>, предоставящи посреднически </a:t>
            </a:r>
            <a:r>
              <a:rPr lang="bg-BG" altLang="bg-BG" sz="1700" dirty="0" smtClean="0">
                <a:solidFill>
                  <a:srgbClr val="1F497D"/>
                </a:solidFill>
              </a:rPr>
              <a:t>услуги; Браншови организации; Читалища;</a:t>
            </a:r>
            <a:r>
              <a:rPr lang="en-GB" altLang="bg-BG" sz="1700" dirty="0" smtClean="0">
                <a:solidFill>
                  <a:srgbClr val="1F497D"/>
                </a:solidFill>
              </a:rPr>
              <a:t> </a:t>
            </a:r>
            <a:r>
              <a:rPr lang="bg-BG" altLang="bg-BG" sz="1700" dirty="0" smtClean="0">
                <a:solidFill>
                  <a:srgbClr val="1F497D"/>
                </a:solidFill>
              </a:rPr>
              <a:t>НПО</a:t>
            </a:r>
            <a:r>
              <a:rPr lang="bg-BG" altLang="bg-BG" sz="1700" dirty="0">
                <a:solidFill>
                  <a:srgbClr val="1F497D"/>
                </a:solidFill>
              </a:rPr>
              <a:t>.</a:t>
            </a:r>
            <a:endParaRPr lang="en-GB" sz="1700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322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6512" y="-27384"/>
            <a:ext cx="8229601" cy="1143000"/>
          </a:xfrm>
        </p:spPr>
        <p:txBody>
          <a:bodyPr>
            <a:normAutofit/>
          </a:bodyPr>
          <a:lstStyle/>
          <a:p>
            <a:pPr algn="l"/>
            <a:r>
              <a:rPr lang="bg-BG" sz="3200" dirty="0" smtClean="0">
                <a:solidFill>
                  <a:schemeClr val="bg1"/>
                </a:solidFill>
                <a:latin typeface="+mn-lt"/>
              </a:rPr>
              <a:t>Нов шанс за социално включване</a:t>
            </a:r>
            <a:br>
              <a:rPr lang="bg-BG" sz="3200" dirty="0" smtClean="0">
                <a:solidFill>
                  <a:schemeClr val="bg1"/>
                </a:solidFill>
                <a:latin typeface="+mn-lt"/>
              </a:rPr>
            </a:br>
            <a:r>
              <a:rPr lang="bg-BG" sz="3200" dirty="0" smtClean="0">
                <a:solidFill>
                  <a:schemeClr val="bg1"/>
                </a:solidFill>
                <a:latin typeface="+mn-lt"/>
              </a:rPr>
              <a:t>март-април 2017</a:t>
            </a:r>
            <a:endParaRPr lang="en-GB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20072" y="1340768"/>
            <a:ext cx="4040188" cy="639762"/>
          </a:xfrm>
        </p:spPr>
        <p:txBody>
          <a:bodyPr>
            <a:normAutofit/>
          </a:bodyPr>
          <a:lstStyle/>
          <a:p>
            <a:r>
              <a:rPr lang="bg-BG" sz="2000" dirty="0">
                <a:solidFill>
                  <a:schemeClr val="tx2"/>
                </a:solidFill>
              </a:rPr>
              <a:t>Инвестиционен приоритет 2 </a:t>
            </a:r>
            <a:endParaRPr lang="en-GB" sz="2000" dirty="0">
              <a:solidFill>
                <a:schemeClr val="tx2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3528" y="2174877"/>
            <a:ext cx="4040188" cy="1326133"/>
          </a:xfrm>
        </p:spPr>
        <p:txBody>
          <a:bodyPr/>
          <a:lstStyle/>
          <a:p>
            <a:pPr marL="0" lvl="0" indent="0" algn="just">
              <a:buNone/>
            </a:pPr>
            <a:r>
              <a:rPr lang="ru-RU" altLang="bg-BG" sz="1400" dirty="0">
                <a:solidFill>
                  <a:schemeClr val="tx2"/>
                </a:solidFill>
              </a:rPr>
              <a:t>Активно приобщаване, включително с оглед насърчаване на равните възможности и активното участие и по-добрата пригодност за </a:t>
            </a:r>
            <a:r>
              <a:rPr lang="ru-RU" altLang="bg-BG" sz="1400" dirty="0" smtClean="0">
                <a:solidFill>
                  <a:schemeClr val="tx2"/>
                </a:solidFill>
              </a:rPr>
              <a:t>заетост.</a:t>
            </a:r>
            <a:endParaRPr lang="ru-RU" altLang="bg-BG" sz="1400" dirty="0">
              <a:solidFill>
                <a:schemeClr val="tx2"/>
              </a:solidFill>
            </a:endParaRPr>
          </a:p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1519" y="1340768"/>
            <a:ext cx="4041775" cy="63976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bg-BG" sz="2000" dirty="0">
                <a:solidFill>
                  <a:schemeClr val="tx2"/>
                </a:solidFill>
              </a:rPr>
              <a:t>Специфични цели</a:t>
            </a:r>
            <a:endParaRPr lang="en-GB" sz="2000" dirty="0">
              <a:solidFill>
                <a:schemeClr val="tx2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9992" y="2060848"/>
            <a:ext cx="4644008" cy="4653136"/>
          </a:xfrm>
        </p:spPr>
        <p:txBody>
          <a:bodyPr>
            <a:noAutofit/>
          </a:bodyPr>
          <a:lstStyle/>
          <a:p>
            <a:pPr marL="457200" lvl="0" indent="-457200" algn="just" fontAlgn="base">
              <a:spcAft>
                <a:spcPct val="0"/>
              </a:spcAft>
              <a:buFont typeface="+mj-lt"/>
              <a:buAutoNum type="arabicPeriod"/>
            </a:pPr>
            <a:r>
              <a:rPr lang="ru-RU" altLang="bg-BG" sz="1400" dirty="0">
                <a:solidFill>
                  <a:schemeClr val="tx2"/>
                </a:solidFill>
              </a:rPr>
              <a:t>Подобряване на достъпа до заетост и услуги за социално включване и здравеопазване чрез интегрирани мерки и услуги за семейства с деца, включително с увреждания;</a:t>
            </a:r>
          </a:p>
          <a:p>
            <a:pPr marL="457200" lvl="0" indent="-457200" algn="just" fontAlgn="base">
              <a:spcAft>
                <a:spcPct val="0"/>
              </a:spcAft>
              <a:buFont typeface="+mj-lt"/>
              <a:buAutoNum type="arabicPeriod"/>
            </a:pPr>
            <a:r>
              <a:rPr lang="ru-RU" altLang="bg-BG" sz="1400" dirty="0">
                <a:solidFill>
                  <a:schemeClr val="tx2"/>
                </a:solidFill>
              </a:rPr>
              <a:t>Подобряване на достъпа до услуги за социално включване и здравеопазванесоциални и здравни услуги, вкл. чрез интегрирани мерки и услуги за хора с увреждания над 18 г.;</a:t>
            </a:r>
          </a:p>
          <a:p>
            <a:pPr marL="457200" lvl="0" indent="-457200" algn="just" fontAlgn="base">
              <a:spcAft>
                <a:spcPct val="0"/>
              </a:spcAft>
              <a:buFont typeface="+mj-lt"/>
              <a:buAutoNum type="arabicPeriod"/>
            </a:pPr>
            <a:r>
              <a:rPr lang="ru-RU" altLang="bg-BG" sz="1400" dirty="0">
                <a:solidFill>
                  <a:schemeClr val="tx2"/>
                </a:solidFill>
              </a:rPr>
              <a:t>Подобряване на достъпа до услуги за социално включване и здравеопазване, вкл. чрез интегрирани мерки и услуги за лица над 65 г. в невъзможност за самообслужване;</a:t>
            </a:r>
          </a:p>
          <a:p>
            <a:pPr marL="457200" lvl="0" indent="-457200" algn="just" fontAlgn="base">
              <a:spcAft>
                <a:spcPct val="0"/>
              </a:spcAft>
              <a:buFont typeface="+mj-lt"/>
              <a:buAutoNum type="arabicPeriod"/>
            </a:pPr>
            <a:r>
              <a:rPr lang="ru-RU" altLang="bg-BG" sz="1400" dirty="0">
                <a:solidFill>
                  <a:schemeClr val="tx2"/>
                </a:solidFill>
              </a:rPr>
              <a:t>Замяна на институционалния модел на грижа за възрастни със социални и здравни услуги в общността, включително услуги за дългосрочна </a:t>
            </a:r>
            <a:r>
              <a:rPr lang="ru-RU" altLang="bg-BG" sz="1400" dirty="0" smtClean="0">
                <a:solidFill>
                  <a:schemeClr val="tx2"/>
                </a:solidFill>
              </a:rPr>
              <a:t>грижа.</a:t>
            </a:r>
            <a:endParaRPr lang="ru-RU" altLang="bg-BG" sz="1400" dirty="0">
              <a:solidFill>
                <a:schemeClr val="tx2"/>
              </a:solidFill>
            </a:endParaRPr>
          </a:p>
          <a:p>
            <a:pPr marL="457200" lvl="0" indent="-457200" algn="just" fontAlgn="base">
              <a:spcAft>
                <a:spcPct val="0"/>
              </a:spcAft>
              <a:buFont typeface="+mj-lt"/>
              <a:buAutoNum type="arabicPeriod"/>
            </a:pPr>
            <a:r>
              <a:rPr lang="ru-RU" altLang="bg-BG" sz="1400" dirty="0">
                <a:solidFill>
                  <a:schemeClr val="tx2"/>
                </a:solidFill>
              </a:rPr>
              <a:t>Насърчаване на социалното включване на децата чрез премахване на институционалния модел на грижа за деца, превенция на настаняването извън семейството и предоставяне на социални и здравни услуги в общността;</a:t>
            </a:r>
            <a:endParaRPr lang="bg-BG" altLang="bg-BG" sz="1400" dirty="0">
              <a:solidFill>
                <a:schemeClr val="tx2"/>
              </a:solidFill>
            </a:endParaRPr>
          </a:p>
          <a:p>
            <a:endParaRPr lang="en-GB" sz="1400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19" y="3410067"/>
            <a:ext cx="4392489" cy="2899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b="1" dirty="0" smtClean="0">
                <a:solidFill>
                  <a:srgbClr val="1F497D"/>
                </a:solidFill>
              </a:rPr>
              <a:t>Бенефициенти</a:t>
            </a:r>
            <a:endParaRPr lang="bg-BG" sz="2000" b="1" dirty="0">
              <a:solidFill>
                <a:srgbClr val="1F497D"/>
              </a:solidFill>
            </a:endParaRPr>
          </a:p>
          <a:p>
            <a:pPr>
              <a:spcBef>
                <a:spcPct val="20000"/>
              </a:spcBef>
            </a:pPr>
            <a:r>
              <a:rPr lang="bg-BG" altLang="bg-BG" sz="1400" dirty="0" smtClean="0">
                <a:solidFill>
                  <a:srgbClr val="1F497D"/>
                </a:solidFill>
              </a:rPr>
              <a:t>МТСП</a:t>
            </a:r>
            <a:r>
              <a:rPr lang="bg-BG" altLang="bg-BG" sz="1400" dirty="0">
                <a:solidFill>
                  <a:srgbClr val="1F497D"/>
                </a:solidFill>
              </a:rPr>
              <a:t>, АЗ, АСП, АХУ, </a:t>
            </a:r>
            <a:r>
              <a:rPr lang="bg-BG" altLang="bg-BG" sz="1400" dirty="0" smtClean="0">
                <a:solidFill>
                  <a:srgbClr val="1F497D"/>
                </a:solidFill>
              </a:rPr>
              <a:t>ДАЗД</a:t>
            </a:r>
            <a:endParaRPr lang="bg-BG" altLang="bg-BG" sz="1400" dirty="0">
              <a:solidFill>
                <a:srgbClr val="1F497D"/>
              </a:solidFill>
            </a:endParaRPr>
          </a:p>
          <a:p>
            <a:pPr>
              <a:spcBef>
                <a:spcPct val="20000"/>
              </a:spcBef>
            </a:pPr>
            <a:r>
              <a:rPr lang="bg-BG" altLang="bg-BG" sz="1400" dirty="0">
                <a:solidFill>
                  <a:srgbClr val="1F497D"/>
                </a:solidFill>
              </a:rPr>
              <a:t>Доставчици на социални и здравни </a:t>
            </a:r>
            <a:r>
              <a:rPr lang="bg-BG" altLang="bg-BG" sz="1400" dirty="0" smtClean="0">
                <a:solidFill>
                  <a:srgbClr val="1F497D"/>
                </a:solidFill>
              </a:rPr>
              <a:t>услуги</a:t>
            </a:r>
            <a:endParaRPr lang="bg-BG" altLang="bg-BG" sz="1400" dirty="0">
              <a:solidFill>
                <a:srgbClr val="1F497D"/>
              </a:solidFill>
            </a:endParaRPr>
          </a:p>
          <a:p>
            <a:pPr>
              <a:spcBef>
                <a:spcPct val="20000"/>
              </a:spcBef>
            </a:pPr>
            <a:r>
              <a:rPr lang="bg-BG" altLang="bg-BG" sz="1400" dirty="0">
                <a:solidFill>
                  <a:srgbClr val="1F497D"/>
                </a:solidFill>
              </a:rPr>
              <a:t>Организации, предоставящи посреднически услуги на пазара на </a:t>
            </a:r>
            <a:r>
              <a:rPr lang="bg-BG" altLang="bg-BG" sz="1400" dirty="0" smtClean="0">
                <a:solidFill>
                  <a:srgbClr val="1F497D"/>
                </a:solidFill>
              </a:rPr>
              <a:t>труда</a:t>
            </a:r>
            <a:endParaRPr lang="bg-BG" altLang="bg-BG" sz="1400" dirty="0">
              <a:solidFill>
                <a:srgbClr val="1F497D"/>
              </a:solidFill>
            </a:endParaRPr>
          </a:p>
          <a:p>
            <a:pPr>
              <a:spcBef>
                <a:spcPct val="20000"/>
              </a:spcBef>
            </a:pPr>
            <a:r>
              <a:rPr lang="bg-BG" altLang="bg-BG" sz="1400" dirty="0">
                <a:solidFill>
                  <a:srgbClr val="1F497D"/>
                </a:solidFill>
              </a:rPr>
              <a:t>публични лечебни и здравни </a:t>
            </a:r>
            <a:r>
              <a:rPr lang="bg-BG" altLang="bg-BG" sz="1400" dirty="0" smtClean="0">
                <a:solidFill>
                  <a:srgbClr val="1F497D"/>
                </a:solidFill>
              </a:rPr>
              <a:t>заведения</a:t>
            </a:r>
            <a:endParaRPr lang="bg-BG" altLang="bg-BG" sz="1400" dirty="0">
              <a:solidFill>
                <a:srgbClr val="1F497D"/>
              </a:solidFill>
            </a:endParaRPr>
          </a:p>
          <a:p>
            <a:pPr>
              <a:spcBef>
                <a:spcPct val="20000"/>
              </a:spcBef>
            </a:pPr>
            <a:r>
              <a:rPr lang="bg-BG" altLang="bg-BG" sz="1400" dirty="0">
                <a:solidFill>
                  <a:srgbClr val="1F497D"/>
                </a:solidFill>
              </a:rPr>
              <a:t>Образователни и обучителни организации и </a:t>
            </a:r>
            <a:r>
              <a:rPr lang="bg-BG" altLang="bg-BG" sz="1400" dirty="0" smtClean="0">
                <a:solidFill>
                  <a:srgbClr val="1F497D"/>
                </a:solidFill>
              </a:rPr>
              <a:t>институции</a:t>
            </a:r>
            <a:endParaRPr lang="bg-BG" altLang="bg-BG" sz="1400" dirty="0">
              <a:solidFill>
                <a:srgbClr val="1F497D"/>
              </a:solidFill>
            </a:endParaRPr>
          </a:p>
          <a:p>
            <a:pPr>
              <a:spcBef>
                <a:spcPct val="20000"/>
              </a:spcBef>
            </a:pPr>
            <a:r>
              <a:rPr lang="bg-BG" altLang="bg-BG" sz="1400" dirty="0">
                <a:solidFill>
                  <a:srgbClr val="1F497D"/>
                </a:solidFill>
              </a:rPr>
              <a:t>Медицински </a:t>
            </a:r>
            <a:r>
              <a:rPr lang="bg-BG" altLang="bg-BG" sz="1400" dirty="0" smtClean="0">
                <a:solidFill>
                  <a:srgbClr val="1F497D"/>
                </a:solidFill>
              </a:rPr>
              <a:t>университети</a:t>
            </a:r>
            <a:endParaRPr lang="bg-BG" altLang="bg-BG" sz="1400" dirty="0">
              <a:solidFill>
                <a:srgbClr val="1F497D"/>
              </a:solidFill>
            </a:endParaRPr>
          </a:p>
          <a:p>
            <a:pPr>
              <a:spcBef>
                <a:spcPct val="20000"/>
              </a:spcBef>
            </a:pPr>
            <a:r>
              <a:rPr lang="bg-BG" altLang="bg-BG" sz="1400" dirty="0" smtClean="0">
                <a:solidFill>
                  <a:srgbClr val="1F497D"/>
                </a:solidFill>
              </a:rPr>
              <a:t>МЗ</a:t>
            </a:r>
            <a:r>
              <a:rPr lang="en-GB" altLang="bg-BG" sz="1400" dirty="0" smtClean="0">
                <a:solidFill>
                  <a:srgbClr val="1F497D"/>
                </a:solidFill>
              </a:rPr>
              <a:t>; </a:t>
            </a:r>
            <a:r>
              <a:rPr lang="bg-BG" altLang="bg-BG" sz="1400" dirty="0" smtClean="0">
                <a:solidFill>
                  <a:srgbClr val="1F497D"/>
                </a:solidFill>
              </a:rPr>
              <a:t>МП</a:t>
            </a:r>
            <a:r>
              <a:rPr lang="bg-BG" altLang="bg-BG" sz="1400" dirty="0">
                <a:solidFill>
                  <a:srgbClr val="1F497D"/>
                </a:solidFill>
              </a:rPr>
              <a:t>; </a:t>
            </a:r>
            <a:r>
              <a:rPr lang="bg-BG" altLang="bg-BG" sz="1400" dirty="0" smtClean="0">
                <a:solidFill>
                  <a:srgbClr val="1F497D"/>
                </a:solidFill>
              </a:rPr>
              <a:t>МФВС</a:t>
            </a:r>
            <a:endParaRPr lang="bg-BG" altLang="bg-BG" sz="1400" dirty="0">
              <a:solidFill>
                <a:srgbClr val="1F497D"/>
              </a:solidFill>
            </a:endParaRPr>
          </a:p>
          <a:p>
            <a:pPr>
              <a:spcBef>
                <a:spcPct val="20000"/>
              </a:spcBef>
            </a:pPr>
            <a:r>
              <a:rPr lang="bg-BG" altLang="bg-BG" sz="1400" dirty="0" smtClean="0">
                <a:solidFill>
                  <a:srgbClr val="1F497D"/>
                </a:solidFill>
              </a:rPr>
              <a:t>НПО</a:t>
            </a:r>
            <a:r>
              <a:rPr lang="en-GB" altLang="bg-BG" sz="1400" dirty="0" smtClean="0">
                <a:solidFill>
                  <a:srgbClr val="1F497D"/>
                </a:solidFill>
              </a:rPr>
              <a:t>; </a:t>
            </a:r>
            <a:r>
              <a:rPr lang="bg-BG" altLang="bg-BG" sz="1400" b="1" dirty="0" smtClean="0">
                <a:solidFill>
                  <a:srgbClr val="1F497D"/>
                </a:solidFill>
              </a:rPr>
              <a:t>работодатели</a:t>
            </a:r>
            <a:endParaRPr lang="bg-BG" altLang="bg-BG" sz="1400" b="1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93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6480" y="44624"/>
            <a:ext cx="8229601" cy="1143000"/>
          </a:xfrm>
        </p:spPr>
        <p:txBody>
          <a:bodyPr>
            <a:normAutofit/>
          </a:bodyPr>
          <a:lstStyle/>
          <a:p>
            <a:pPr algn="l"/>
            <a:r>
              <a:rPr lang="bg-BG" sz="3200" dirty="0" smtClean="0">
                <a:solidFill>
                  <a:schemeClr val="bg1"/>
                </a:solidFill>
                <a:latin typeface="+mn-lt"/>
              </a:rPr>
              <a:t>Равни шансове</a:t>
            </a:r>
            <a:br>
              <a:rPr lang="bg-BG" sz="3200" dirty="0" smtClean="0">
                <a:solidFill>
                  <a:schemeClr val="bg1"/>
                </a:solidFill>
                <a:latin typeface="+mn-lt"/>
              </a:rPr>
            </a:br>
            <a:r>
              <a:rPr lang="bg-BG" sz="3200" dirty="0" smtClean="0">
                <a:solidFill>
                  <a:schemeClr val="bg1"/>
                </a:solidFill>
                <a:latin typeface="+mn-lt"/>
              </a:rPr>
              <a:t>октомври-декември 2017</a:t>
            </a:r>
            <a:endParaRPr lang="en-GB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853134"/>
            <a:ext cx="4040188" cy="639762"/>
          </a:xfrm>
        </p:spPr>
        <p:txBody>
          <a:bodyPr>
            <a:normAutofit/>
          </a:bodyPr>
          <a:lstStyle/>
          <a:p>
            <a:r>
              <a:rPr lang="bg-BG" sz="2000" dirty="0" smtClean="0">
                <a:solidFill>
                  <a:schemeClr val="tx2"/>
                </a:solidFill>
              </a:rPr>
              <a:t>Инвестиционен приоритет 3</a:t>
            </a:r>
            <a:endParaRPr lang="en-GB" sz="2000" dirty="0">
              <a:solidFill>
                <a:schemeClr val="tx2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3528" y="2534917"/>
            <a:ext cx="4040188" cy="154215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altLang="bg-BG" sz="1400" dirty="0">
                <a:solidFill>
                  <a:schemeClr val="tx2"/>
                </a:solidFill>
              </a:rPr>
              <a:t>Насърчаване на социалното предприемачество и на професионалната интеграция в социалните предприятия и насърчаване на социалната и солидарна икономика с цел улесняване на достъпа до </a:t>
            </a:r>
            <a:r>
              <a:rPr lang="ru-RU" altLang="bg-BG" sz="1400" dirty="0" smtClean="0">
                <a:solidFill>
                  <a:schemeClr val="tx2"/>
                </a:solidFill>
              </a:rPr>
              <a:t>заетост.</a:t>
            </a:r>
            <a:endParaRPr lang="en-GB" sz="1400" dirty="0">
              <a:solidFill>
                <a:schemeClr val="tx2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853134"/>
            <a:ext cx="4041775" cy="639762"/>
          </a:xfrm>
        </p:spPr>
        <p:txBody>
          <a:bodyPr>
            <a:normAutofit/>
          </a:bodyPr>
          <a:lstStyle/>
          <a:p>
            <a:r>
              <a:rPr lang="bg-BG" sz="2000" dirty="0" smtClean="0">
                <a:solidFill>
                  <a:schemeClr val="tx2"/>
                </a:solidFill>
              </a:rPr>
              <a:t>Специфични</a:t>
            </a:r>
            <a:r>
              <a:rPr lang="bg-BG" sz="2000" dirty="0" smtClean="0"/>
              <a:t> </a:t>
            </a:r>
            <a:r>
              <a:rPr lang="bg-BG" sz="2000" dirty="0" smtClean="0">
                <a:solidFill>
                  <a:schemeClr val="tx2"/>
                </a:solidFill>
              </a:rPr>
              <a:t>цели</a:t>
            </a:r>
            <a:endParaRPr lang="en-GB" sz="2000" dirty="0">
              <a:solidFill>
                <a:schemeClr val="tx2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534917"/>
            <a:ext cx="4041775" cy="1542157"/>
          </a:xfrm>
        </p:spPr>
        <p:txBody>
          <a:bodyPr/>
          <a:lstStyle/>
          <a:p>
            <a:pPr marL="0" lvl="0" indent="0" algn="just">
              <a:buNone/>
            </a:pPr>
            <a:r>
              <a:rPr lang="ru-RU" altLang="bg-BG" sz="1400" dirty="0">
                <a:solidFill>
                  <a:schemeClr val="tx2"/>
                </a:solidFill>
              </a:rPr>
              <a:t>Социална и професионална интеграция на уязвими групи чрез насърчаване на предприятия от социалната </a:t>
            </a:r>
            <a:r>
              <a:rPr lang="ru-RU" altLang="bg-BG" sz="1400" dirty="0" smtClean="0">
                <a:solidFill>
                  <a:schemeClr val="tx2"/>
                </a:solidFill>
              </a:rPr>
              <a:t>икономика.</a:t>
            </a:r>
            <a:endParaRPr lang="bg-BG" altLang="bg-BG" sz="1400" dirty="0">
              <a:solidFill>
                <a:schemeClr val="tx2"/>
              </a:solidFill>
            </a:endParaRPr>
          </a:p>
          <a:p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9321" y="4437112"/>
            <a:ext cx="864096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bg-BG" sz="2000" b="1" dirty="0" smtClean="0">
                <a:solidFill>
                  <a:srgbClr val="1F497D"/>
                </a:solidFill>
              </a:rPr>
              <a:t>Бенефициенти</a:t>
            </a:r>
            <a:endParaRPr lang="bg-BG" sz="2000" b="1" dirty="0">
              <a:solidFill>
                <a:srgbClr val="1F497D"/>
              </a:solidFill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bg-BG" altLang="bg-BG" sz="1700" dirty="0">
                <a:solidFill>
                  <a:srgbClr val="1F497D"/>
                </a:solidFill>
              </a:rPr>
              <a:t>МТСП, АСП, </a:t>
            </a:r>
            <a:r>
              <a:rPr lang="bg-BG" altLang="bg-BG" sz="1700" dirty="0" smtClean="0">
                <a:solidFill>
                  <a:srgbClr val="1F497D"/>
                </a:solidFill>
              </a:rPr>
              <a:t>АХУ; Общини </a:t>
            </a:r>
            <a:r>
              <a:rPr lang="bg-BG" altLang="bg-BG" sz="1700" dirty="0">
                <a:solidFill>
                  <a:srgbClr val="1F497D"/>
                </a:solidFill>
              </a:rPr>
              <a:t>и райони на </a:t>
            </a:r>
            <a:r>
              <a:rPr lang="bg-BG" altLang="bg-BG" sz="1700" dirty="0" smtClean="0">
                <a:solidFill>
                  <a:srgbClr val="1F497D"/>
                </a:solidFill>
              </a:rPr>
              <a:t>общини; Социални предприятия; Образователни </a:t>
            </a:r>
            <a:r>
              <a:rPr lang="bg-BG" altLang="bg-BG" sz="1700" dirty="0">
                <a:solidFill>
                  <a:srgbClr val="1F497D"/>
                </a:solidFill>
              </a:rPr>
              <a:t>и обучителни организации и </a:t>
            </a:r>
            <a:r>
              <a:rPr lang="bg-BG" altLang="bg-BG" sz="1700" dirty="0" smtClean="0">
                <a:solidFill>
                  <a:srgbClr val="1F497D"/>
                </a:solidFill>
              </a:rPr>
              <a:t>институции; Специализирани </a:t>
            </a:r>
            <a:r>
              <a:rPr lang="bg-BG" altLang="bg-BG" sz="1700" dirty="0">
                <a:solidFill>
                  <a:srgbClr val="1F497D"/>
                </a:solidFill>
              </a:rPr>
              <a:t>предприятия и кооперации на хора с </a:t>
            </a:r>
            <a:r>
              <a:rPr lang="bg-BG" altLang="bg-BG" sz="1700" dirty="0" smtClean="0">
                <a:solidFill>
                  <a:srgbClr val="1F497D"/>
                </a:solidFill>
              </a:rPr>
              <a:t>увреждания; </a:t>
            </a:r>
            <a:r>
              <a:rPr lang="bg-BG" altLang="bg-BG" sz="1700" b="1" dirty="0" smtClean="0">
                <a:solidFill>
                  <a:srgbClr val="1F497D"/>
                </a:solidFill>
              </a:rPr>
              <a:t>Работодатели;</a:t>
            </a:r>
            <a:r>
              <a:rPr lang="bg-BG" altLang="bg-BG" sz="1700" dirty="0" smtClean="0">
                <a:solidFill>
                  <a:srgbClr val="1F497D"/>
                </a:solidFill>
              </a:rPr>
              <a:t> Социални партньори; Финансови институции; НПО</a:t>
            </a:r>
            <a:r>
              <a:rPr lang="en-GB" altLang="bg-BG" sz="1700" dirty="0">
                <a:solidFill>
                  <a:srgbClr val="1F497D"/>
                </a:solidFill>
              </a:rPr>
              <a:t>.</a:t>
            </a:r>
            <a:endParaRPr lang="en-GB" sz="1700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07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52536" y="-243408"/>
            <a:ext cx="3970784" cy="1162050"/>
          </a:xfrm>
        </p:spPr>
        <p:txBody>
          <a:bodyPr>
            <a:normAutofit/>
          </a:bodyPr>
          <a:lstStyle/>
          <a:p>
            <a:pPr algn="ctr"/>
            <a:r>
              <a:rPr lang="bg-BG" sz="3200" b="0" dirty="0" smtClean="0">
                <a:solidFill>
                  <a:schemeClr val="bg1"/>
                </a:solidFill>
              </a:rPr>
              <a:t>Иновативни заедно юли 2017</a:t>
            </a:r>
            <a:endParaRPr lang="en-GB" sz="3200" b="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6216" y="816249"/>
            <a:ext cx="2170584" cy="5853113"/>
          </a:xfrm>
        </p:spPr>
        <p:txBody>
          <a:bodyPr/>
          <a:lstStyle/>
          <a:p>
            <a:pPr marL="0" lvl="0" indent="0">
              <a:buNone/>
            </a:pPr>
            <a:endParaRPr lang="bg-BG" altLang="bg-BG" b="1" dirty="0" smtClean="0">
              <a:latin typeface="Arial" charset="0"/>
            </a:endParaRPr>
          </a:p>
          <a:p>
            <a:pPr marL="0" lvl="0" indent="0">
              <a:buNone/>
            </a:pPr>
            <a:endParaRPr lang="bg-BG" altLang="bg-BG" b="1" dirty="0">
              <a:latin typeface="Arial" charset="0"/>
            </a:endParaRPr>
          </a:p>
          <a:p>
            <a:pPr marL="0" lvl="0" indent="0">
              <a:buNone/>
            </a:pPr>
            <a:endParaRPr lang="bg-BG" altLang="bg-BG" b="1" dirty="0" smtClean="0">
              <a:latin typeface="Arial" charset="0"/>
            </a:endParaRPr>
          </a:p>
          <a:p>
            <a:pPr marL="0" lvl="0" indent="0">
              <a:buNone/>
            </a:pPr>
            <a:endParaRPr lang="bg-BG" altLang="bg-BG" b="1" dirty="0">
              <a:latin typeface="Arial" charset="0"/>
            </a:endParaRPr>
          </a:p>
          <a:p>
            <a:pPr marL="0" lvl="0" indent="0">
              <a:buNone/>
            </a:pPr>
            <a:endParaRPr lang="bg-BG" altLang="bg-BG" sz="1600" dirty="0" smtClean="0">
              <a:latin typeface="+mj-lt"/>
            </a:endParaRPr>
          </a:p>
          <a:p>
            <a:pPr marL="0" lvl="0" indent="0" algn="just">
              <a:buNone/>
            </a:pPr>
            <a:r>
              <a:rPr lang="bg-BG" altLang="bg-BG" sz="1600" b="1" dirty="0" smtClean="0">
                <a:solidFill>
                  <a:schemeClr val="tx2"/>
                </a:solidFill>
              </a:rPr>
              <a:t>Бенефициентите </a:t>
            </a:r>
            <a:r>
              <a:rPr lang="bg-BG" altLang="bg-BG" sz="1600" b="1" dirty="0">
                <a:solidFill>
                  <a:schemeClr val="tx2"/>
                </a:solidFill>
              </a:rPr>
              <a:t>по приоритетни оси 1, 2 и 3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4546848" cy="4691063"/>
          </a:xfrm>
        </p:spPr>
        <p:txBody>
          <a:bodyPr/>
          <a:lstStyle/>
          <a:p>
            <a:pPr marL="342900" indent="-342900" algn="just">
              <a:buFont typeface="+mj-lt"/>
              <a:buAutoNum type="arabicPeriod"/>
            </a:pPr>
            <a:endParaRPr lang="ru-RU" altLang="bg-BG" sz="1600" dirty="0" smtClean="0">
              <a:latin typeface="Calibri" panose="020F050202020403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ru-RU" altLang="bg-BG" sz="1600" dirty="0">
              <a:latin typeface="Calibri" panose="020F050202020403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altLang="bg-BG" sz="1600" dirty="0">
                <a:solidFill>
                  <a:schemeClr val="tx2"/>
                </a:solidFill>
              </a:rPr>
              <a:t>Насърчаване на транснационалното сътрудничество в сферата на пазара на труда, социалното включване,здравеопазването, равните възможности и недопускане на дискриминация и укрепването на институционалния </a:t>
            </a:r>
            <a:r>
              <a:rPr lang="ru-RU" altLang="bg-BG" sz="1600" dirty="0" smtClean="0">
                <a:solidFill>
                  <a:schemeClr val="tx2"/>
                </a:solidFill>
              </a:rPr>
              <a:t>капацитет.</a:t>
            </a:r>
            <a:endParaRPr lang="ru-RU" altLang="bg-BG" sz="1600" dirty="0">
              <a:solidFill>
                <a:schemeClr val="tx2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endParaRPr lang="ru-RU" altLang="bg-BG" sz="1600" dirty="0">
              <a:solidFill>
                <a:schemeClr val="tx2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endParaRPr lang="ru-RU" altLang="bg-BG" sz="1600" dirty="0">
              <a:solidFill>
                <a:schemeClr val="tx2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altLang="bg-BG" sz="1600" dirty="0">
                <a:solidFill>
                  <a:schemeClr val="tx2"/>
                </a:solidFill>
              </a:rPr>
              <a:t>Укрепване на сътрудничеството на заинтересованите страни в  </a:t>
            </a:r>
            <a:r>
              <a:rPr lang="ru-RU" altLang="bg-BG" sz="1600" dirty="0" smtClean="0">
                <a:solidFill>
                  <a:schemeClr val="tx2"/>
                </a:solidFill>
              </a:rPr>
              <a:t>ЕС</a:t>
            </a:r>
            <a:endParaRPr lang="en-GB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1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9202" y="2111367"/>
            <a:ext cx="877327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4F81BD"/>
                </a:solidFill>
              </a:rPr>
              <a:t>Инвестиционен приоритет </a:t>
            </a:r>
            <a:r>
              <a:rPr lang="ru-RU" sz="2000" dirty="0" smtClean="0">
                <a:solidFill>
                  <a:srgbClr val="4F81BD"/>
                </a:solidFill>
              </a:rPr>
              <a:t>3:Устойчиво интегриране на пазара на труда на млади хора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4F81BD"/>
                </a:solidFill>
              </a:rPr>
              <a:t>Инвестиционен приоритет </a:t>
            </a:r>
            <a:r>
              <a:rPr lang="ru-RU" sz="2000" dirty="0" smtClean="0">
                <a:solidFill>
                  <a:srgbClr val="4F81BD"/>
                </a:solidFill>
              </a:rPr>
              <a:t>5: Самостоятелна заетост ,предприемачество и създаване на предприятия ,вкл. </a:t>
            </a:r>
            <a:r>
              <a:rPr lang="ru-RU" sz="2000" dirty="0">
                <a:solidFill>
                  <a:srgbClr val="4F81BD"/>
                </a:solidFill>
              </a:rPr>
              <a:t> </a:t>
            </a:r>
            <a:r>
              <a:rPr lang="ru-RU" sz="2000" dirty="0" smtClean="0">
                <a:solidFill>
                  <a:srgbClr val="4F81BD"/>
                </a:solidFill>
              </a:rPr>
              <a:t>и иновативни МСП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000" dirty="0">
              <a:solidFill>
                <a:srgbClr val="4F81BD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4F81BD"/>
                </a:solidFill>
              </a:rPr>
              <a:t>Допустими кандидати и партньори: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4F81BD"/>
                </a:solidFill>
              </a:rPr>
              <a:t>ЦПО,НПО,търговски дружества,социални партньори и финансови институции;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4F81BD"/>
                </a:solidFill>
              </a:rPr>
              <a:t>Общини или райони на общини;образваелни и обучителни институции;ЦИПО и др.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000" dirty="0" smtClean="0">
              <a:solidFill>
                <a:srgbClr val="4F81BD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6950"/>
            <a:ext cx="9034463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-171400"/>
            <a:ext cx="5940152" cy="1143000"/>
          </a:xfrm>
          <a:prstGeom prst="rect">
            <a:avLst/>
          </a:prstGeom>
        </p:spPr>
        <p:txBody>
          <a:bodyPr>
            <a:normAutofit fontScale="675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20040" indent="-320040" algn="l" eaLnBrk="1" hangingPunct="1">
              <a:buSzPct val="128000"/>
            </a:pPr>
            <a:endParaRPr lang="en-GB" sz="2700" b="1" dirty="0" smtClean="0">
              <a:solidFill>
                <a:schemeClr val="bg1"/>
              </a:solidFill>
            </a:endParaRPr>
          </a:p>
          <a:p>
            <a:pPr marL="320040" indent="-320040" algn="l" eaLnBrk="1" hangingPunct="1">
              <a:buSzPct val="128000"/>
            </a:pPr>
            <a:r>
              <a:rPr lang="ru-RU" sz="3300" dirty="0" smtClean="0">
                <a:solidFill>
                  <a:schemeClr val="bg1"/>
                </a:solidFill>
              </a:rPr>
              <a:t>Подкрепа за предприемачество</a:t>
            </a:r>
          </a:p>
          <a:p>
            <a:pPr marL="320040" indent="-320040" algn="l" eaLnBrk="1" hangingPunct="1">
              <a:buSzPct val="128000"/>
            </a:pPr>
            <a:endParaRPr lang="ru-RU" sz="3300" dirty="0">
              <a:solidFill>
                <a:schemeClr val="bg1"/>
              </a:solidFill>
            </a:endParaRPr>
          </a:p>
          <a:p>
            <a:pPr marL="320040" indent="-320040" algn="l" eaLnBrk="1" hangingPunct="1">
              <a:buSzPct val="128000"/>
            </a:pPr>
            <a:r>
              <a:rPr lang="ru-RU" sz="3300" dirty="0" smtClean="0">
                <a:solidFill>
                  <a:schemeClr val="bg1"/>
                </a:solidFill>
              </a:rPr>
              <a:t>Качена за обсъждане до 30 01 от УО </a:t>
            </a:r>
          </a:p>
        </p:txBody>
      </p:sp>
    </p:spTree>
    <p:extLst>
      <p:ext uri="{BB962C8B-B14F-4D97-AF65-F5344CB8AC3E}">
        <p14:creationId xmlns:p14="http://schemas.microsoft.com/office/powerpoint/2010/main" val="276461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150" y="0"/>
            <a:ext cx="62646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bg-BG" altLang="bg-BG" sz="3200" b="1" dirty="0">
                <a:solidFill>
                  <a:schemeClr val="bg1"/>
                </a:solidFill>
              </a:rPr>
              <a:t>Програми през </a:t>
            </a:r>
            <a:r>
              <a:rPr lang="bg-BG" altLang="bg-BG" sz="3200" b="1" dirty="0" smtClean="0">
                <a:solidFill>
                  <a:schemeClr val="bg1"/>
                </a:solidFill>
              </a:rPr>
              <a:t> </a:t>
            </a:r>
            <a:r>
              <a:rPr lang="bg-BG" altLang="bg-BG" sz="3200" b="1" dirty="0">
                <a:solidFill>
                  <a:schemeClr val="bg1"/>
                </a:solidFill>
              </a:rPr>
              <a:t>програмен период 20</a:t>
            </a:r>
            <a:r>
              <a:rPr lang="en-US" altLang="bg-BG" sz="3200" b="1" dirty="0">
                <a:solidFill>
                  <a:schemeClr val="bg1"/>
                </a:solidFill>
              </a:rPr>
              <a:t>14</a:t>
            </a:r>
            <a:r>
              <a:rPr lang="bg-BG" altLang="bg-BG" sz="3200" b="1" dirty="0">
                <a:solidFill>
                  <a:schemeClr val="bg1"/>
                </a:solidFill>
              </a:rPr>
              <a:t>-20</a:t>
            </a:r>
            <a:r>
              <a:rPr lang="en-US" altLang="bg-BG" sz="3200" b="1" dirty="0">
                <a:solidFill>
                  <a:schemeClr val="bg1"/>
                </a:solidFill>
              </a:rPr>
              <a:t>20</a:t>
            </a:r>
            <a:r>
              <a:rPr lang="bg-BG" altLang="bg-BG" sz="3200" b="1" dirty="0">
                <a:solidFill>
                  <a:schemeClr val="bg1"/>
                </a:solidFill>
              </a:rPr>
              <a:t> г.</a:t>
            </a:r>
          </a:p>
        </p:txBody>
      </p:sp>
      <p:sp>
        <p:nvSpPr>
          <p:cNvPr id="7" name="Text Box 34"/>
          <p:cNvSpPr txBox="1">
            <a:spLocks noChangeArrowheads="1"/>
          </p:cNvSpPr>
          <p:nvPr/>
        </p:nvSpPr>
        <p:spPr bwMode="auto">
          <a:xfrm>
            <a:off x="395288" y="1763713"/>
            <a:ext cx="8382000" cy="461962"/>
          </a:xfrm>
          <a:prstGeom prst="rect">
            <a:avLst/>
          </a:prstGeom>
          <a:solidFill>
            <a:srgbClr val="A9D1ED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bg-BG" altLang="bg-BG" sz="2400" b="1" dirty="0" smtClean="0">
                <a:solidFill>
                  <a:schemeClr val="tx2"/>
                </a:solidFill>
                <a:latin typeface="+mn-lt"/>
              </a:rPr>
              <a:t>Споразумение за партньорство</a:t>
            </a:r>
          </a:p>
        </p:txBody>
      </p:sp>
      <p:sp>
        <p:nvSpPr>
          <p:cNvPr id="8" name="Line 55"/>
          <p:cNvSpPr>
            <a:spLocks noChangeShapeType="1"/>
          </p:cNvSpPr>
          <p:nvPr/>
        </p:nvSpPr>
        <p:spPr bwMode="auto">
          <a:xfrm>
            <a:off x="4281488" y="2247900"/>
            <a:ext cx="9525" cy="542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bg-BG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9" name="Line 51"/>
          <p:cNvSpPr>
            <a:spLocks noChangeShapeType="1"/>
          </p:cNvSpPr>
          <p:nvPr/>
        </p:nvSpPr>
        <p:spPr bwMode="auto">
          <a:xfrm>
            <a:off x="900113" y="2790825"/>
            <a:ext cx="7561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bg-BG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" name="Line 53"/>
          <p:cNvSpPr>
            <a:spLocks noChangeShapeType="1"/>
          </p:cNvSpPr>
          <p:nvPr/>
        </p:nvSpPr>
        <p:spPr bwMode="auto">
          <a:xfrm>
            <a:off x="906463" y="2790825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bg-BG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3" name="Line 53"/>
          <p:cNvSpPr>
            <a:spLocks noChangeShapeType="1"/>
          </p:cNvSpPr>
          <p:nvPr/>
        </p:nvSpPr>
        <p:spPr bwMode="auto">
          <a:xfrm>
            <a:off x="2087563" y="2781300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bg-BG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4" name="Text Box 35"/>
          <p:cNvSpPr txBox="1">
            <a:spLocks noChangeArrowheads="1"/>
          </p:cNvSpPr>
          <p:nvPr/>
        </p:nvSpPr>
        <p:spPr bwMode="auto">
          <a:xfrm>
            <a:off x="225425" y="3151188"/>
            <a:ext cx="1223963" cy="1819275"/>
          </a:xfrm>
          <a:prstGeom prst="rect">
            <a:avLst/>
          </a:prstGeom>
          <a:solidFill>
            <a:srgbClr val="A9D1ED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 typeface="Wingdings 3" pitchFamily="18" charset="2"/>
              <a:buNone/>
              <a:defRPr/>
            </a:pPr>
            <a:r>
              <a:rPr lang="bg-BG" altLang="bg-BG" sz="1000" b="1" dirty="0">
                <a:solidFill>
                  <a:schemeClr val="tx2"/>
                </a:solidFill>
                <a:latin typeface="+mn-lt"/>
              </a:rPr>
              <a:t>Оперативна 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 typeface="Wingdings 3" pitchFamily="18" charset="2"/>
              <a:buNone/>
              <a:defRPr/>
            </a:pPr>
            <a:r>
              <a:rPr lang="bg-BG" altLang="bg-BG" sz="1000" b="1" dirty="0">
                <a:solidFill>
                  <a:schemeClr val="tx2"/>
                </a:solidFill>
                <a:latin typeface="+mn-lt"/>
              </a:rPr>
              <a:t>програма 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 typeface="Wingdings 3" pitchFamily="18" charset="2"/>
              <a:buNone/>
              <a:defRPr/>
            </a:pPr>
            <a:r>
              <a:rPr lang="bg-BG" altLang="bg-BG" sz="1000" b="1" dirty="0">
                <a:solidFill>
                  <a:schemeClr val="tx2"/>
                </a:solidFill>
                <a:latin typeface="+mn-lt"/>
              </a:rPr>
              <a:t>“Иновации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 typeface="Wingdings 3" pitchFamily="18" charset="2"/>
              <a:buNone/>
              <a:defRPr/>
            </a:pPr>
            <a:r>
              <a:rPr lang="bg-BG" altLang="bg-BG" sz="1000" b="1" dirty="0">
                <a:solidFill>
                  <a:schemeClr val="tx2"/>
                </a:solidFill>
                <a:latin typeface="+mn-lt"/>
              </a:rPr>
              <a:t>и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 typeface="Wingdings 3" pitchFamily="18" charset="2"/>
              <a:buNone/>
              <a:defRPr/>
            </a:pPr>
            <a:r>
              <a:rPr lang="bg-BG" altLang="bg-BG" sz="1000" b="1" dirty="0">
                <a:solidFill>
                  <a:schemeClr val="tx2"/>
                </a:solidFill>
                <a:latin typeface="+mn-lt"/>
              </a:rPr>
              <a:t>конкурентно-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 typeface="Wingdings 3" pitchFamily="18" charset="2"/>
              <a:buNone/>
              <a:defRPr/>
            </a:pPr>
            <a:r>
              <a:rPr lang="bg-BG" altLang="bg-BG" sz="1000" b="1" dirty="0">
                <a:solidFill>
                  <a:schemeClr val="tx2"/>
                </a:solidFill>
                <a:latin typeface="+mn-lt"/>
              </a:rPr>
              <a:t>способност”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 typeface="Wingdings 3" pitchFamily="18" charset="2"/>
              <a:buNone/>
              <a:defRPr/>
            </a:pPr>
            <a:r>
              <a:rPr lang="bg-BG" altLang="bg-BG" sz="1000" b="1" dirty="0" smtClean="0">
                <a:solidFill>
                  <a:schemeClr val="tx2"/>
                </a:solidFill>
                <a:latin typeface="+mn-lt"/>
              </a:rPr>
              <a:t>МИ</a:t>
            </a:r>
            <a:endParaRPr lang="bg-BG" altLang="bg-BG" sz="10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5" name="Text Box 36"/>
          <p:cNvSpPr txBox="1">
            <a:spLocks noChangeArrowheads="1"/>
          </p:cNvSpPr>
          <p:nvPr/>
        </p:nvSpPr>
        <p:spPr bwMode="auto">
          <a:xfrm>
            <a:off x="1547813" y="3160713"/>
            <a:ext cx="1079500" cy="18192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 typeface="Wingdings 3" pitchFamily="18" charset="2"/>
              <a:buNone/>
              <a:defRPr/>
            </a:pPr>
            <a:r>
              <a:rPr lang="bg-BG" altLang="bg-BG" sz="1000" b="1" dirty="0">
                <a:solidFill>
                  <a:schemeClr val="tx2"/>
                </a:solidFill>
                <a:latin typeface="+mn-lt"/>
              </a:rPr>
              <a:t>Оперативна 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 typeface="Wingdings 3" pitchFamily="18" charset="2"/>
              <a:buNone/>
              <a:defRPr/>
            </a:pPr>
            <a:r>
              <a:rPr lang="bg-BG" altLang="bg-BG" sz="1000" b="1" dirty="0">
                <a:solidFill>
                  <a:schemeClr val="tx2"/>
                </a:solidFill>
                <a:latin typeface="+mn-lt"/>
              </a:rPr>
              <a:t>програма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 typeface="Wingdings 3" pitchFamily="18" charset="2"/>
              <a:buNone/>
              <a:defRPr/>
            </a:pPr>
            <a:r>
              <a:rPr lang="bg-BG" altLang="bg-BG" sz="1000" b="1" dirty="0">
                <a:solidFill>
                  <a:schemeClr val="tx2"/>
                </a:solidFill>
                <a:latin typeface="+mn-lt"/>
              </a:rPr>
              <a:t>“Региони в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 typeface="Wingdings 3" pitchFamily="18" charset="2"/>
              <a:buNone/>
              <a:defRPr/>
            </a:pPr>
            <a:r>
              <a:rPr lang="bg-BG" altLang="bg-BG" sz="1000" b="1" dirty="0">
                <a:solidFill>
                  <a:schemeClr val="tx2"/>
                </a:solidFill>
                <a:latin typeface="+mn-lt"/>
              </a:rPr>
              <a:t>растеж”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 typeface="Wingdings 3" pitchFamily="18" charset="2"/>
              <a:buNone/>
              <a:defRPr/>
            </a:pPr>
            <a:endParaRPr lang="bg-BG" altLang="bg-BG" sz="1000" b="1" dirty="0">
              <a:solidFill>
                <a:schemeClr val="tx2"/>
              </a:solidFill>
              <a:latin typeface="+mn-lt"/>
            </a:endParaRPr>
          </a:p>
          <a:p>
            <a:pPr algn="ctr" eaLnBrk="1" hangingPunct="1">
              <a:spcBef>
                <a:spcPct val="50000"/>
              </a:spcBef>
              <a:buClrTx/>
              <a:buSzTx/>
              <a:buFont typeface="Wingdings 3" pitchFamily="18" charset="2"/>
              <a:buNone/>
              <a:defRPr/>
            </a:pPr>
            <a:endParaRPr lang="bg-BG" altLang="bg-BG" sz="1000" b="1" dirty="0">
              <a:solidFill>
                <a:schemeClr val="tx2"/>
              </a:solidFill>
              <a:latin typeface="+mn-lt"/>
            </a:endParaRPr>
          </a:p>
          <a:p>
            <a:pPr algn="ctr" eaLnBrk="1" hangingPunct="1">
              <a:spcBef>
                <a:spcPct val="50000"/>
              </a:spcBef>
              <a:buClrTx/>
              <a:buSzTx/>
              <a:buFont typeface="Wingdings 3" pitchFamily="18" charset="2"/>
              <a:buNone/>
              <a:defRPr/>
            </a:pPr>
            <a:r>
              <a:rPr lang="bg-BG" altLang="bg-BG" sz="1000" b="1" dirty="0">
                <a:solidFill>
                  <a:schemeClr val="tx2"/>
                </a:solidFill>
                <a:latin typeface="+mn-lt"/>
              </a:rPr>
              <a:t>МРРБ</a:t>
            </a:r>
          </a:p>
        </p:txBody>
      </p:sp>
      <p:sp>
        <p:nvSpPr>
          <p:cNvPr id="16" name="Text Box 37"/>
          <p:cNvSpPr txBox="1">
            <a:spLocks noChangeArrowheads="1"/>
          </p:cNvSpPr>
          <p:nvPr/>
        </p:nvSpPr>
        <p:spPr bwMode="auto">
          <a:xfrm>
            <a:off x="2738438" y="3151188"/>
            <a:ext cx="1041400" cy="1819275"/>
          </a:xfrm>
          <a:prstGeom prst="rect">
            <a:avLst/>
          </a:prstGeom>
          <a:solidFill>
            <a:srgbClr val="A9D1ED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bg-BG" altLang="bg-BG" sz="1000" b="1" dirty="0" smtClean="0">
                <a:solidFill>
                  <a:schemeClr val="tx2"/>
                </a:solidFill>
                <a:latin typeface="+mn-lt"/>
              </a:rPr>
              <a:t>Оперативна 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bg-BG" altLang="bg-BG" sz="1000" b="1" dirty="0" smtClean="0">
                <a:solidFill>
                  <a:schemeClr val="tx2"/>
                </a:solidFill>
                <a:latin typeface="+mn-lt"/>
              </a:rPr>
              <a:t>програма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bg-BG" altLang="bg-BG" sz="1000" b="1" dirty="0" smtClean="0">
                <a:solidFill>
                  <a:schemeClr val="tx2"/>
                </a:solidFill>
                <a:latin typeface="+mn-lt"/>
              </a:rPr>
              <a:t>“Развитие на 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bg-BG" altLang="bg-BG" sz="1000" b="1" dirty="0" smtClean="0">
                <a:solidFill>
                  <a:schemeClr val="tx2"/>
                </a:solidFill>
                <a:latin typeface="+mn-lt"/>
              </a:rPr>
              <a:t>човешките 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bg-BG" altLang="bg-BG" sz="1000" b="1" dirty="0" smtClean="0">
                <a:solidFill>
                  <a:schemeClr val="tx2"/>
                </a:solidFill>
                <a:latin typeface="+mn-lt"/>
              </a:rPr>
              <a:t>ресурси”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endParaRPr lang="bg-BG" altLang="bg-BG" sz="1000" b="1" dirty="0" smtClean="0">
              <a:solidFill>
                <a:schemeClr val="tx2"/>
              </a:solidFill>
              <a:latin typeface="+mn-lt"/>
            </a:endParaRP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bg-BG" altLang="bg-BG" sz="1000" b="1" dirty="0" smtClean="0">
                <a:solidFill>
                  <a:schemeClr val="tx2"/>
                </a:solidFill>
                <a:latin typeface="+mn-lt"/>
              </a:rPr>
              <a:t>МТСП</a:t>
            </a:r>
          </a:p>
        </p:txBody>
      </p:sp>
      <p:sp>
        <p:nvSpPr>
          <p:cNvPr id="17" name="Text Box 38"/>
          <p:cNvSpPr txBox="1">
            <a:spLocks noChangeArrowheads="1"/>
          </p:cNvSpPr>
          <p:nvPr/>
        </p:nvSpPr>
        <p:spPr bwMode="auto">
          <a:xfrm>
            <a:off x="3924300" y="3141663"/>
            <a:ext cx="1368425" cy="18192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marL="342900" indent="-342900"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 typeface="Wingdings 3" pitchFamily="18" charset="2"/>
              <a:buNone/>
              <a:defRPr/>
            </a:pPr>
            <a:r>
              <a:rPr lang="bg-BG" altLang="bg-BG" sz="1000" b="1" dirty="0">
                <a:solidFill>
                  <a:schemeClr val="tx2"/>
                </a:solidFill>
                <a:latin typeface="+mn-lt"/>
              </a:rPr>
              <a:t>Оперативна 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 typeface="Wingdings 3" pitchFamily="18" charset="2"/>
              <a:buNone/>
              <a:defRPr/>
            </a:pPr>
            <a:r>
              <a:rPr lang="bg-BG" altLang="bg-BG" sz="1000" b="1" dirty="0">
                <a:solidFill>
                  <a:schemeClr val="tx2"/>
                </a:solidFill>
                <a:latin typeface="+mn-lt"/>
              </a:rPr>
              <a:t>програма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 typeface="Wingdings 3" pitchFamily="18" charset="2"/>
              <a:buNone/>
              <a:defRPr/>
            </a:pPr>
            <a:r>
              <a:rPr lang="bg-BG" altLang="bg-BG" sz="1000" b="1" dirty="0">
                <a:solidFill>
                  <a:schemeClr val="tx2"/>
                </a:solidFill>
                <a:latin typeface="+mn-lt"/>
              </a:rPr>
              <a:t>“Транспорт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 typeface="Wingdings 3" pitchFamily="18" charset="2"/>
              <a:buNone/>
              <a:defRPr/>
            </a:pPr>
            <a:r>
              <a:rPr lang="bg-BG" altLang="bg-BG" sz="1000" b="1" dirty="0">
                <a:solidFill>
                  <a:schemeClr val="tx2"/>
                </a:solidFill>
                <a:latin typeface="+mn-lt"/>
              </a:rPr>
              <a:t>и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 typeface="Wingdings 3" pitchFamily="18" charset="2"/>
              <a:buNone/>
              <a:defRPr/>
            </a:pPr>
            <a:r>
              <a:rPr lang="bg-BG" altLang="bg-BG" sz="1000" b="1" dirty="0">
                <a:solidFill>
                  <a:schemeClr val="tx2"/>
                </a:solidFill>
                <a:latin typeface="+mn-lt"/>
              </a:rPr>
              <a:t>транспортна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 typeface="Wingdings 3" pitchFamily="18" charset="2"/>
              <a:buNone/>
              <a:defRPr/>
            </a:pPr>
            <a:r>
              <a:rPr lang="bg-BG" altLang="bg-BG" sz="1000" b="1" dirty="0" err="1">
                <a:solidFill>
                  <a:schemeClr val="tx2"/>
                </a:solidFill>
                <a:latin typeface="+mn-lt"/>
              </a:rPr>
              <a:t>инфраструк-</a:t>
            </a:r>
            <a:endParaRPr lang="bg-BG" altLang="bg-BG" sz="1000" b="1" dirty="0">
              <a:solidFill>
                <a:schemeClr val="tx2"/>
              </a:solidFill>
              <a:latin typeface="+mn-lt"/>
            </a:endParaRPr>
          </a:p>
          <a:p>
            <a:pPr algn="ctr" eaLnBrk="1" hangingPunct="1">
              <a:spcBef>
                <a:spcPct val="50000"/>
              </a:spcBef>
              <a:buClrTx/>
              <a:buSzTx/>
              <a:buFont typeface="Wingdings 3" pitchFamily="18" charset="2"/>
              <a:buNone/>
              <a:defRPr/>
            </a:pPr>
            <a:r>
              <a:rPr lang="bg-BG" altLang="bg-BG" sz="1000" b="1" dirty="0">
                <a:solidFill>
                  <a:schemeClr val="tx2"/>
                </a:solidFill>
                <a:latin typeface="+mn-lt"/>
              </a:rPr>
              <a:t>тура”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 typeface="Wingdings 3" pitchFamily="18" charset="2"/>
              <a:buNone/>
              <a:defRPr/>
            </a:pPr>
            <a:r>
              <a:rPr lang="bg-BG" altLang="bg-BG" sz="1000" b="1" dirty="0">
                <a:solidFill>
                  <a:schemeClr val="tx2"/>
                </a:solidFill>
                <a:latin typeface="+mn-lt"/>
              </a:rPr>
              <a:t>МТИТС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endParaRPr lang="bg-BG" altLang="bg-BG" sz="1100" dirty="0" smtClean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18" name="Text Box 39"/>
          <p:cNvSpPr txBox="1">
            <a:spLocks noChangeArrowheads="1"/>
          </p:cNvSpPr>
          <p:nvPr/>
        </p:nvSpPr>
        <p:spPr bwMode="auto">
          <a:xfrm>
            <a:off x="5434013" y="3141663"/>
            <a:ext cx="1079500" cy="18192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marL="342900" indent="-342900"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 typeface="Wingdings 3" pitchFamily="18" charset="2"/>
              <a:buNone/>
              <a:defRPr/>
            </a:pPr>
            <a:r>
              <a:rPr lang="bg-BG" altLang="bg-BG" sz="1000" b="1" dirty="0">
                <a:solidFill>
                  <a:schemeClr val="tx2"/>
                </a:solidFill>
                <a:latin typeface="+mn-lt"/>
              </a:rPr>
              <a:t>Оперативна 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 typeface="Wingdings 3" pitchFamily="18" charset="2"/>
              <a:buNone/>
              <a:defRPr/>
            </a:pPr>
            <a:r>
              <a:rPr lang="bg-BG" altLang="bg-BG" sz="1000" b="1" dirty="0">
                <a:solidFill>
                  <a:schemeClr val="tx2"/>
                </a:solidFill>
                <a:latin typeface="+mn-lt"/>
              </a:rPr>
              <a:t>програма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 typeface="Wingdings 3" pitchFamily="18" charset="2"/>
              <a:buNone/>
              <a:defRPr/>
            </a:pPr>
            <a:endParaRPr lang="bg-BG" altLang="bg-BG" sz="1000" b="1" dirty="0">
              <a:solidFill>
                <a:schemeClr val="tx2"/>
              </a:solidFill>
              <a:latin typeface="+mn-lt"/>
            </a:endParaRPr>
          </a:p>
          <a:p>
            <a:pPr algn="ctr" eaLnBrk="1" hangingPunct="1">
              <a:spcBef>
                <a:spcPct val="50000"/>
              </a:spcBef>
              <a:buClrTx/>
              <a:buSzTx/>
              <a:buFont typeface="Wingdings 3" pitchFamily="18" charset="2"/>
              <a:buNone/>
              <a:defRPr/>
            </a:pPr>
            <a:r>
              <a:rPr lang="bg-BG" altLang="bg-BG" sz="1000" b="1" dirty="0">
                <a:solidFill>
                  <a:schemeClr val="tx2"/>
                </a:solidFill>
                <a:latin typeface="+mn-lt"/>
              </a:rPr>
              <a:t>“Околна среда”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 typeface="Wingdings 3" pitchFamily="18" charset="2"/>
              <a:buNone/>
              <a:defRPr/>
            </a:pPr>
            <a:endParaRPr lang="bg-BG" altLang="bg-BG" sz="1000" b="1" dirty="0">
              <a:solidFill>
                <a:schemeClr val="tx2"/>
              </a:solidFill>
              <a:latin typeface="+mn-lt"/>
            </a:endParaRPr>
          </a:p>
          <a:p>
            <a:pPr algn="ctr" eaLnBrk="1" hangingPunct="1">
              <a:spcBef>
                <a:spcPct val="50000"/>
              </a:spcBef>
              <a:buClrTx/>
              <a:buSzTx/>
              <a:buFont typeface="Wingdings 3" pitchFamily="18" charset="2"/>
              <a:buNone/>
              <a:defRPr/>
            </a:pPr>
            <a:endParaRPr lang="bg-BG" altLang="bg-BG" sz="1000" b="1" dirty="0">
              <a:solidFill>
                <a:schemeClr val="tx2"/>
              </a:solidFill>
              <a:latin typeface="+mn-lt"/>
            </a:endParaRPr>
          </a:p>
          <a:p>
            <a:pPr algn="ctr" eaLnBrk="1" hangingPunct="1">
              <a:spcBef>
                <a:spcPct val="50000"/>
              </a:spcBef>
              <a:buClrTx/>
              <a:buSzTx/>
              <a:buFont typeface="Wingdings 3" pitchFamily="18" charset="2"/>
              <a:buNone/>
              <a:defRPr/>
            </a:pPr>
            <a:r>
              <a:rPr lang="bg-BG" altLang="bg-BG" sz="1000" b="1" dirty="0">
                <a:solidFill>
                  <a:schemeClr val="tx2"/>
                </a:solidFill>
                <a:latin typeface="+mn-lt"/>
              </a:rPr>
              <a:t>МОСВ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endParaRPr lang="bg-BG" altLang="bg-BG" sz="1100" dirty="0" smtClean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19" name="Text Box 40"/>
          <p:cNvSpPr txBox="1">
            <a:spLocks noChangeArrowheads="1"/>
          </p:cNvSpPr>
          <p:nvPr/>
        </p:nvSpPr>
        <p:spPr bwMode="auto">
          <a:xfrm>
            <a:off x="6619875" y="3141663"/>
            <a:ext cx="1079500" cy="1819275"/>
          </a:xfrm>
          <a:prstGeom prst="rect">
            <a:avLst/>
          </a:prstGeom>
          <a:solidFill>
            <a:srgbClr val="FFFF66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marL="342900" indent="-342900"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 typeface="Wingdings 3" pitchFamily="18" charset="2"/>
              <a:buNone/>
              <a:defRPr/>
            </a:pPr>
            <a:r>
              <a:rPr lang="bg-BG" altLang="bg-BG" sz="1000" b="1" dirty="0">
                <a:solidFill>
                  <a:schemeClr val="tx2"/>
                </a:solidFill>
                <a:latin typeface="+mn-lt"/>
              </a:rPr>
              <a:t>Оперативна 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 typeface="Wingdings 3" pitchFamily="18" charset="2"/>
              <a:buNone/>
              <a:defRPr/>
            </a:pPr>
            <a:r>
              <a:rPr lang="bg-BG" altLang="bg-BG" sz="1000" b="1" dirty="0">
                <a:solidFill>
                  <a:schemeClr val="tx2"/>
                </a:solidFill>
                <a:latin typeface="+mn-lt"/>
              </a:rPr>
              <a:t>програма“Наука и 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 typeface="Wingdings 3" pitchFamily="18" charset="2"/>
              <a:buNone/>
              <a:defRPr/>
            </a:pPr>
            <a:r>
              <a:rPr lang="bg-BG" altLang="bg-BG" sz="1000" b="1" dirty="0">
                <a:solidFill>
                  <a:schemeClr val="tx2"/>
                </a:solidFill>
                <a:latin typeface="+mn-lt"/>
              </a:rPr>
              <a:t>образование 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 typeface="Wingdings 3" pitchFamily="18" charset="2"/>
              <a:buNone/>
              <a:defRPr/>
            </a:pPr>
            <a:r>
              <a:rPr lang="bg-BG" altLang="bg-BG" sz="1000" b="1" dirty="0">
                <a:solidFill>
                  <a:schemeClr val="tx2"/>
                </a:solidFill>
                <a:latin typeface="+mn-lt"/>
              </a:rPr>
              <a:t>за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 typeface="Wingdings 3" pitchFamily="18" charset="2"/>
              <a:buNone/>
              <a:defRPr/>
            </a:pPr>
            <a:r>
              <a:rPr lang="bg-BG" altLang="bg-BG" sz="1000" b="1" dirty="0">
                <a:solidFill>
                  <a:schemeClr val="tx2"/>
                </a:solidFill>
                <a:latin typeface="+mn-lt"/>
              </a:rPr>
              <a:t>интелигентен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 typeface="Wingdings 3" pitchFamily="18" charset="2"/>
              <a:buNone/>
              <a:defRPr/>
            </a:pPr>
            <a:r>
              <a:rPr lang="bg-BG" altLang="bg-BG" sz="1000" b="1" dirty="0" smtClean="0">
                <a:solidFill>
                  <a:schemeClr val="tx2"/>
                </a:solidFill>
                <a:latin typeface="+mn-lt"/>
              </a:rPr>
              <a:t>растеж” 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 typeface="Wingdings 3" pitchFamily="18" charset="2"/>
              <a:buNone/>
              <a:defRPr/>
            </a:pPr>
            <a:r>
              <a:rPr lang="bg-BG" altLang="bg-BG" sz="1000" b="1" dirty="0" smtClean="0">
                <a:solidFill>
                  <a:schemeClr val="tx2"/>
                </a:solidFill>
                <a:latin typeface="+mn-lt"/>
              </a:rPr>
              <a:t>МОМН</a:t>
            </a:r>
            <a:endParaRPr lang="bg-BG" altLang="bg-BG" sz="1000" b="1" dirty="0">
              <a:solidFill>
                <a:schemeClr val="tx2"/>
              </a:solidFill>
              <a:latin typeface="+mn-lt"/>
            </a:endParaRP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endParaRPr lang="bg-BG" altLang="bg-BG" sz="1100" dirty="0" smtClean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20" name="Text Box 59"/>
          <p:cNvSpPr txBox="1">
            <a:spLocks noChangeArrowheads="1"/>
          </p:cNvSpPr>
          <p:nvPr/>
        </p:nvSpPr>
        <p:spPr bwMode="auto">
          <a:xfrm>
            <a:off x="7812088" y="3141663"/>
            <a:ext cx="1079500" cy="1819275"/>
          </a:xfrm>
          <a:prstGeom prst="rect">
            <a:avLst/>
          </a:prstGeom>
          <a:solidFill>
            <a:srgbClr val="FFFF66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marL="342900" indent="-342900"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bg-BG" altLang="bg-BG" sz="1000" b="1" dirty="0">
                <a:solidFill>
                  <a:schemeClr val="tx2"/>
                </a:solidFill>
                <a:latin typeface="+mn-lt"/>
              </a:rPr>
              <a:t>Оперативна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bg-BG" altLang="bg-BG" sz="1000" b="1" dirty="0">
                <a:solidFill>
                  <a:schemeClr val="tx2"/>
                </a:solidFill>
                <a:latin typeface="+mn-lt"/>
              </a:rPr>
              <a:t>програма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bg-BG" altLang="bg-BG" sz="1000" b="1" dirty="0">
              <a:solidFill>
                <a:schemeClr val="tx2"/>
              </a:solidFill>
              <a:latin typeface="+mn-lt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bg-BG" altLang="bg-BG" sz="1000" b="1" dirty="0">
                <a:solidFill>
                  <a:schemeClr val="tx2"/>
                </a:solidFill>
                <a:latin typeface="+mn-lt"/>
              </a:rPr>
              <a:t>“Добро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bg-BG" altLang="bg-BG" sz="1000" b="1" dirty="0">
                <a:solidFill>
                  <a:schemeClr val="tx2"/>
                </a:solidFill>
                <a:latin typeface="+mn-lt"/>
              </a:rPr>
              <a:t>управление”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bg-BG" altLang="bg-BG" sz="1000" b="1" dirty="0">
                <a:solidFill>
                  <a:schemeClr val="tx2"/>
                </a:solidFill>
                <a:latin typeface="+mn-lt"/>
              </a:rPr>
              <a:t>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bg-BG" altLang="bg-BG" sz="1000" b="1" dirty="0">
              <a:solidFill>
                <a:schemeClr val="tx2"/>
              </a:solidFill>
              <a:latin typeface="+mn-lt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bg-BG" altLang="bg-BG" sz="1000" b="1" dirty="0">
              <a:solidFill>
                <a:schemeClr val="tx2"/>
              </a:solidFill>
              <a:latin typeface="+mn-lt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bg-BG" altLang="bg-BG" sz="1000" b="1" dirty="0">
              <a:solidFill>
                <a:schemeClr val="tx2"/>
              </a:solidFill>
              <a:latin typeface="+mn-lt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bg-BG" altLang="bg-BG" sz="1000" b="1" dirty="0" smtClean="0">
                <a:solidFill>
                  <a:schemeClr val="tx2"/>
                </a:solidFill>
                <a:latin typeface="+mn-lt"/>
              </a:rPr>
              <a:t>М</a:t>
            </a:r>
            <a:r>
              <a:rPr lang="bg-BG" altLang="bg-BG" sz="1000" b="1" dirty="0">
                <a:solidFill>
                  <a:schemeClr val="tx2"/>
                </a:solidFill>
                <a:latin typeface="+mn-lt"/>
              </a:rPr>
              <a:t>С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endParaRPr lang="bg-BG" altLang="bg-BG" sz="1100" dirty="0" smtClean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21" name="Line 53"/>
          <p:cNvSpPr>
            <a:spLocks noChangeShapeType="1"/>
          </p:cNvSpPr>
          <p:nvPr/>
        </p:nvSpPr>
        <p:spPr bwMode="auto">
          <a:xfrm>
            <a:off x="3260868" y="2781299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bg-BG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2" name="Line 53"/>
          <p:cNvSpPr>
            <a:spLocks noChangeShapeType="1"/>
          </p:cNvSpPr>
          <p:nvPr/>
        </p:nvSpPr>
        <p:spPr bwMode="auto">
          <a:xfrm>
            <a:off x="4608512" y="2769358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bg-BG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3" name="Line 53"/>
          <p:cNvSpPr>
            <a:spLocks noChangeShapeType="1"/>
          </p:cNvSpPr>
          <p:nvPr/>
        </p:nvSpPr>
        <p:spPr bwMode="auto">
          <a:xfrm>
            <a:off x="5973763" y="2753518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bg-BG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4" name="Line 53"/>
          <p:cNvSpPr>
            <a:spLocks noChangeShapeType="1"/>
          </p:cNvSpPr>
          <p:nvPr/>
        </p:nvSpPr>
        <p:spPr bwMode="auto">
          <a:xfrm>
            <a:off x="7159625" y="2781300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bg-BG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5" name="Line 53"/>
          <p:cNvSpPr>
            <a:spLocks noChangeShapeType="1"/>
          </p:cNvSpPr>
          <p:nvPr/>
        </p:nvSpPr>
        <p:spPr bwMode="auto">
          <a:xfrm>
            <a:off x="8461375" y="2785197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bg-BG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6" name="Text Box 41"/>
          <p:cNvSpPr txBox="1">
            <a:spLocks noChangeArrowheads="1"/>
          </p:cNvSpPr>
          <p:nvPr/>
        </p:nvSpPr>
        <p:spPr bwMode="auto">
          <a:xfrm>
            <a:off x="228600" y="5251450"/>
            <a:ext cx="2884488" cy="3079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  <a:defRPr/>
            </a:pPr>
            <a:r>
              <a:rPr lang="bg-BG" sz="1400" b="1" dirty="0">
                <a:solidFill>
                  <a:schemeClr val="tx2"/>
                </a:solidFill>
              </a:rPr>
              <a:t>Транснационални</a:t>
            </a:r>
            <a:r>
              <a:rPr lang="bg-BG" sz="1400" b="1" dirty="0">
                <a:solidFill>
                  <a:srgbClr val="000099"/>
                </a:solidFill>
              </a:rPr>
              <a:t> </a:t>
            </a:r>
            <a:r>
              <a:rPr lang="bg-BG" sz="1400" b="1" dirty="0">
                <a:solidFill>
                  <a:schemeClr val="tx2"/>
                </a:solidFill>
              </a:rPr>
              <a:t>програми</a:t>
            </a:r>
          </a:p>
        </p:txBody>
      </p:sp>
      <p:sp>
        <p:nvSpPr>
          <p:cNvPr id="27" name="Text Box 41"/>
          <p:cNvSpPr txBox="1">
            <a:spLocks noChangeArrowheads="1"/>
          </p:cNvSpPr>
          <p:nvPr/>
        </p:nvSpPr>
        <p:spPr bwMode="auto">
          <a:xfrm>
            <a:off x="255588" y="5949950"/>
            <a:ext cx="28956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  <a:defRPr/>
            </a:pPr>
            <a:r>
              <a:rPr lang="bg-BG" sz="1400" b="1" dirty="0">
                <a:solidFill>
                  <a:schemeClr val="tx2"/>
                </a:solidFill>
              </a:rPr>
              <a:t>Трансгранични програми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427538" y="5251450"/>
            <a:ext cx="4572000" cy="307975"/>
          </a:xfrm>
          <a:prstGeom prst="rect">
            <a:avLst/>
          </a:prstGeom>
          <a:solidFill>
            <a:srgbClr val="B0CA7C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bg-BG" sz="1400" b="1" dirty="0">
                <a:solidFill>
                  <a:schemeClr val="tx2"/>
                </a:solidFill>
              </a:rPr>
              <a:t>Програма за развитие на селските райони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452938" y="5948363"/>
            <a:ext cx="4191000" cy="3079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bg-BG" sz="1400" b="1" dirty="0">
                <a:solidFill>
                  <a:schemeClr val="tx2"/>
                </a:solidFill>
              </a:rPr>
              <a:t>Програма за морско дело и рибарство</a:t>
            </a:r>
          </a:p>
        </p:txBody>
      </p:sp>
    </p:spTree>
    <p:extLst>
      <p:ext uri="{BB962C8B-B14F-4D97-AF65-F5344CB8AC3E}">
        <p14:creationId xmlns:p14="http://schemas.microsoft.com/office/powerpoint/2010/main" val="334716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7504" y="2019612"/>
            <a:ext cx="9036496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algn="just">
              <a:spcBef>
                <a:spcPts val="600"/>
              </a:spcBef>
              <a:buClr>
                <a:srgbClr val="17375E"/>
              </a:buClr>
              <a:buFont typeface="Arial" panose="020B0604020202020204" pitchFamily="34" charset="0"/>
              <a:buChar char="•"/>
              <a:defRPr/>
            </a:pPr>
            <a:r>
              <a:rPr lang="bg-BG" sz="2000" kern="0" dirty="0" smtClean="0">
                <a:solidFill>
                  <a:srgbClr val="1F497D"/>
                </a:solidFill>
              </a:rPr>
              <a:t>Информиране и мотивиране за развитие то на самостоятелна стопанска дейност и предприемачество.</a:t>
            </a:r>
          </a:p>
          <a:p>
            <a:pPr marL="361950" lvl="1" indent="-361950" algn="just">
              <a:spcBef>
                <a:spcPts val="600"/>
              </a:spcBef>
              <a:buClr>
                <a:srgbClr val="17375E"/>
              </a:buClr>
              <a:buFont typeface="Wingdings" panose="05000000000000000000" pitchFamily="2" charset="2"/>
              <a:buChar char="ü"/>
              <a:defRPr/>
            </a:pPr>
            <a:endParaRPr lang="bg-BG" sz="2000" kern="0" dirty="0" smtClean="0">
              <a:solidFill>
                <a:srgbClr val="1F497D"/>
              </a:solidFill>
            </a:endParaRPr>
          </a:p>
          <a:p>
            <a:pPr marL="342900" lvl="1" indent="-342900" algn="just">
              <a:spcBef>
                <a:spcPts val="600"/>
              </a:spcBef>
              <a:buClr>
                <a:srgbClr val="17375E"/>
              </a:buClr>
              <a:buFont typeface="Arial" panose="020B0604020202020204" pitchFamily="34" charset="0"/>
              <a:buChar char="•"/>
              <a:defRPr/>
            </a:pPr>
            <a:r>
              <a:rPr lang="bg-BG" sz="2000" kern="0" dirty="0" smtClean="0">
                <a:solidFill>
                  <a:srgbClr val="1F497D"/>
                </a:solidFill>
              </a:rPr>
              <a:t>Предоставяне на обучения, свързани с развитието на предприемачески, управленски и бизнес знания и умения за разработване на бизнес идеи, БП за управление на самостоятелна стопанска дейност.</a:t>
            </a:r>
          </a:p>
          <a:p>
            <a:pPr marL="361950" lvl="1" indent="-361950" algn="just">
              <a:spcBef>
                <a:spcPts val="600"/>
              </a:spcBef>
              <a:buClr>
                <a:srgbClr val="17375E"/>
              </a:buClr>
              <a:buFont typeface="Wingdings" panose="05000000000000000000" pitchFamily="2" charset="2"/>
              <a:buChar char="ü"/>
              <a:defRPr/>
            </a:pPr>
            <a:endParaRPr lang="bg-BG" sz="2000" kern="0" dirty="0" smtClean="0">
              <a:solidFill>
                <a:srgbClr val="1F497D"/>
              </a:solidFill>
            </a:endParaRPr>
          </a:p>
          <a:p>
            <a:pPr marL="342900" lvl="1" indent="-342900" algn="just">
              <a:spcBef>
                <a:spcPts val="600"/>
              </a:spcBef>
              <a:buClr>
                <a:srgbClr val="17375E"/>
              </a:buClr>
              <a:buFont typeface="Arial" panose="020B0604020202020204" pitchFamily="34" charset="0"/>
              <a:buChar char="•"/>
              <a:defRPr/>
            </a:pPr>
            <a:r>
              <a:rPr lang="bg-BG" sz="2000" kern="0" dirty="0" smtClean="0">
                <a:solidFill>
                  <a:srgbClr val="1F497D"/>
                </a:solidFill>
              </a:rPr>
              <a:t>Предоставяне на консултантски услуги за подготовка на </a:t>
            </a:r>
            <a:r>
              <a:rPr lang="bg-BG" sz="2000" kern="0" dirty="0">
                <a:solidFill>
                  <a:srgbClr val="1F497D"/>
                </a:solidFill>
              </a:rPr>
              <a:t>самостоятелна стопанска </a:t>
            </a:r>
            <a:r>
              <a:rPr lang="bg-BG" sz="2000" kern="0" dirty="0" smtClean="0">
                <a:solidFill>
                  <a:srgbClr val="1F497D"/>
                </a:solidFill>
              </a:rPr>
              <a:t>дейност и дейности за подкрепа:</a:t>
            </a:r>
          </a:p>
          <a:p>
            <a:pPr marL="342900" lvl="1" indent="-342900" algn="just">
              <a:spcBef>
                <a:spcPts val="600"/>
              </a:spcBef>
              <a:buClr>
                <a:srgbClr val="17375E"/>
              </a:buClr>
              <a:buFont typeface="Arial" panose="020B0604020202020204" pitchFamily="34" charset="0"/>
              <a:buChar char="•"/>
              <a:defRPr/>
            </a:pPr>
            <a:r>
              <a:rPr lang="bg-BG" sz="2000" kern="0" dirty="0" smtClean="0">
                <a:solidFill>
                  <a:srgbClr val="1F497D"/>
                </a:solidFill>
              </a:rPr>
              <a:t>Консултации за разработване на бизнес идея</a:t>
            </a:r>
          </a:p>
          <a:p>
            <a:pPr marL="342900" lvl="1" indent="-342900" algn="just">
              <a:spcBef>
                <a:spcPts val="600"/>
              </a:spcBef>
              <a:buClr>
                <a:srgbClr val="17375E"/>
              </a:buClr>
              <a:buFont typeface="Arial" panose="020B0604020202020204" pitchFamily="34" charset="0"/>
              <a:buChar char="•"/>
              <a:defRPr/>
            </a:pPr>
            <a:r>
              <a:rPr lang="bg-BG" sz="2000" kern="0" dirty="0" smtClean="0">
                <a:solidFill>
                  <a:srgbClr val="1F497D"/>
                </a:solidFill>
              </a:rPr>
              <a:t>Анализ на тези идеи и самия предприемач</a:t>
            </a:r>
            <a:endParaRPr lang="bg-BG" sz="2000" kern="0" dirty="0">
              <a:solidFill>
                <a:srgbClr val="1F497D"/>
              </a:solidFill>
            </a:endParaRPr>
          </a:p>
          <a:p>
            <a:pPr marL="342900" lvl="1" indent="-342900" algn="just">
              <a:spcBef>
                <a:spcPts val="600"/>
              </a:spcBef>
              <a:buClr>
                <a:srgbClr val="17375E"/>
              </a:buClr>
              <a:buFont typeface="Arial" panose="020B0604020202020204" pitchFamily="34" charset="0"/>
              <a:buChar char="•"/>
              <a:defRPr/>
            </a:pPr>
            <a:endParaRPr lang="bg-BG" sz="2000" kern="0" dirty="0" smtClean="0">
              <a:solidFill>
                <a:srgbClr val="1F497D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-171400"/>
            <a:ext cx="5940152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20040" indent="-320040" algn="l" eaLnBrk="1" hangingPunct="1">
              <a:buSzPct val="128000"/>
            </a:pPr>
            <a:endParaRPr lang="en-GB" sz="2700" b="1" dirty="0" smtClean="0">
              <a:solidFill>
                <a:schemeClr val="bg1"/>
              </a:solidFill>
            </a:endParaRPr>
          </a:p>
          <a:p>
            <a:pPr marL="320040" indent="-320040" algn="l" eaLnBrk="1" hangingPunct="1">
              <a:buSzPct val="128000"/>
            </a:pPr>
            <a:r>
              <a:rPr lang="ru-RU" sz="3300" dirty="0" smtClean="0">
                <a:solidFill>
                  <a:schemeClr val="bg1"/>
                </a:solidFill>
              </a:rPr>
              <a:t>Описание на примерни дейности</a:t>
            </a:r>
          </a:p>
          <a:p>
            <a:pPr marL="320040" indent="-320040" algn="l" eaLnBrk="1" hangingPunct="1">
              <a:buSzPct val="128000"/>
            </a:pPr>
            <a:r>
              <a:rPr lang="ru-RU" sz="3300" dirty="0" smtClean="0">
                <a:solidFill>
                  <a:schemeClr val="bg1"/>
                </a:solidFill>
              </a:rPr>
              <a:t>за финансиране</a:t>
            </a:r>
            <a:endParaRPr lang="bg-BG" sz="3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01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1999869"/>
            <a:ext cx="849694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2"/>
                </a:solidFill>
              </a:rPr>
              <a:t>Консултации и менторство за управление на бизнес идеи;вкл. </a:t>
            </a:r>
            <a:r>
              <a:rPr lang="ru-RU" sz="2000" dirty="0">
                <a:solidFill>
                  <a:schemeClr val="tx2"/>
                </a:solidFill>
              </a:rPr>
              <a:t>и</a:t>
            </a:r>
            <a:r>
              <a:rPr lang="ru-RU" sz="2000" dirty="0" smtClean="0">
                <a:solidFill>
                  <a:schemeClr val="tx2"/>
                </a:solidFill>
              </a:rPr>
              <a:t> за създаване на бизнес контакти;достъп до мрежи;насърчаване на бизнес развитието .....</a:t>
            </a:r>
            <a:r>
              <a:rPr lang="ru-RU" sz="2000" dirty="0">
                <a:solidFill>
                  <a:schemeClr val="tx2"/>
                </a:solidFill>
              </a:rPr>
              <a:t> </a:t>
            </a:r>
          </a:p>
          <a:p>
            <a:pPr algn="just">
              <a:lnSpc>
                <a:spcPts val="2400"/>
              </a:lnSpc>
            </a:pPr>
            <a:endParaRPr lang="ru-RU" sz="2000" dirty="0" smtClean="0">
              <a:solidFill>
                <a:schemeClr val="tx2"/>
              </a:solidFill>
            </a:endParaRPr>
          </a:p>
          <a:p>
            <a:pPr algn="just">
              <a:lnSpc>
                <a:spcPts val="2400"/>
              </a:lnSpc>
            </a:pPr>
            <a:endParaRPr lang="ru-RU" sz="2000" dirty="0">
              <a:solidFill>
                <a:schemeClr val="tx2"/>
              </a:solidFill>
            </a:endParaRPr>
          </a:p>
          <a:p>
            <a:pPr algn="just">
              <a:lnSpc>
                <a:spcPts val="2400"/>
              </a:lnSpc>
            </a:pPr>
            <a:endParaRPr lang="ru-RU" sz="2000" dirty="0">
              <a:solidFill>
                <a:schemeClr val="tx2"/>
              </a:solidFill>
            </a:endParaRPr>
          </a:p>
          <a:p>
            <a:pPr marL="342900" indent="-342900" algn="just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2"/>
                </a:solidFill>
              </a:rPr>
              <a:t>Консултации и насочване към ОПРЧР,ЕСИФ ......</a:t>
            </a:r>
          </a:p>
          <a:p>
            <a:pPr marL="342900" indent="-342900" algn="just">
              <a:lnSpc>
                <a:spcPts val="2400"/>
              </a:lnSpc>
              <a:buFont typeface="Arial" panose="020B0604020202020204" pitchFamily="34" charset="0"/>
              <a:buChar char="•"/>
            </a:pPr>
            <a:endParaRPr lang="ru-RU" sz="2000" dirty="0">
              <a:solidFill>
                <a:schemeClr val="tx2"/>
              </a:solidFill>
            </a:endParaRPr>
          </a:p>
          <a:p>
            <a:pPr marL="342900" indent="-342900" algn="just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2"/>
                </a:solidFill>
              </a:rPr>
              <a:t>Подготовка на докумети за регистрация на стопанска дейност и юридическа помощ</a:t>
            </a:r>
            <a:endParaRPr lang="ru-RU" sz="2000" dirty="0">
              <a:solidFill>
                <a:schemeClr val="tx2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6950"/>
            <a:ext cx="9034463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3105837"/>
            <a:ext cx="4572001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g-BG" dirty="0">
                <a:solidFill>
                  <a:prstClr val="white"/>
                </a:solidFill>
              </a:rPr>
              <a:t>ПРИМЕРНИ ДЕЙНОСТИ ЗА </a:t>
            </a:r>
          </a:p>
          <a:p>
            <a:r>
              <a:rPr lang="bg-BG" dirty="0">
                <a:solidFill>
                  <a:prstClr val="white"/>
                </a:solidFill>
              </a:rPr>
              <a:t>ФИНАНСИРАНЕ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-171400"/>
            <a:ext cx="5940152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20040" indent="-320040" algn="l" eaLnBrk="1" hangingPunct="1">
              <a:buSzPct val="128000"/>
            </a:pPr>
            <a:endParaRPr lang="en-GB" sz="2700" b="1" dirty="0" smtClean="0">
              <a:solidFill>
                <a:schemeClr val="bg1"/>
              </a:solidFill>
            </a:endParaRPr>
          </a:p>
          <a:p>
            <a:pPr marL="320040" indent="-320040" algn="l" eaLnBrk="1" hangingPunct="1">
              <a:buSzPct val="128000"/>
            </a:pPr>
            <a:r>
              <a:rPr lang="ru-RU" sz="3300" dirty="0" smtClean="0">
                <a:solidFill>
                  <a:schemeClr val="bg1"/>
                </a:solidFill>
              </a:rPr>
              <a:t>Описание на примерни дейности</a:t>
            </a:r>
          </a:p>
          <a:p>
            <a:pPr marL="320040" indent="-320040" algn="l" eaLnBrk="1" hangingPunct="1">
              <a:buSzPct val="128000"/>
            </a:pPr>
            <a:r>
              <a:rPr lang="ru-RU" sz="3300" dirty="0" smtClean="0">
                <a:solidFill>
                  <a:schemeClr val="bg1"/>
                </a:solidFill>
              </a:rPr>
              <a:t>за финансиране</a:t>
            </a:r>
            <a:endParaRPr lang="bg-BG" sz="3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11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6950"/>
            <a:ext cx="9034463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9553" y="2967335"/>
            <a:ext cx="756084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tx2"/>
                </a:solidFill>
              </a:rPr>
              <a:t>БФП: 100%</a:t>
            </a:r>
          </a:p>
          <a:p>
            <a:pPr algn="just"/>
            <a:endParaRPr lang="ru-RU" sz="2000" b="1" dirty="0">
              <a:solidFill>
                <a:schemeClr val="tx2"/>
              </a:solidFill>
            </a:endParaRPr>
          </a:p>
          <a:p>
            <a:pPr algn="just"/>
            <a:r>
              <a:rPr lang="ru-RU" sz="2000" b="1" dirty="0" smtClean="0">
                <a:solidFill>
                  <a:schemeClr val="tx2"/>
                </a:solidFill>
              </a:rPr>
              <a:t>Минимален размер: 100 000лв</a:t>
            </a:r>
          </a:p>
          <a:p>
            <a:pPr algn="just"/>
            <a:endParaRPr lang="ru-RU" sz="2000" b="1" dirty="0">
              <a:solidFill>
                <a:schemeClr val="tx2"/>
              </a:solidFill>
            </a:endParaRPr>
          </a:p>
          <a:p>
            <a:pPr algn="just"/>
            <a:r>
              <a:rPr lang="ru-RU" sz="2000" b="1" dirty="0" smtClean="0">
                <a:solidFill>
                  <a:schemeClr val="tx2"/>
                </a:solidFill>
              </a:rPr>
              <a:t>Максимален размер :391 166 лв</a:t>
            </a:r>
          </a:p>
          <a:p>
            <a:pPr algn="just"/>
            <a:endParaRPr lang="ru-RU" sz="2000" b="1" dirty="0">
              <a:solidFill>
                <a:schemeClr val="tx2"/>
              </a:solidFill>
            </a:endParaRPr>
          </a:p>
          <a:p>
            <a:pPr algn="just"/>
            <a:endParaRPr lang="ru-RU" sz="2000" b="1" dirty="0" smtClean="0">
              <a:solidFill>
                <a:schemeClr val="tx2"/>
              </a:solidFill>
            </a:endParaRPr>
          </a:p>
          <a:p>
            <a:pPr algn="just"/>
            <a:r>
              <a:rPr lang="ru-RU" sz="2000" b="1" dirty="0" smtClean="0">
                <a:solidFill>
                  <a:schemeClr val="tx2"/>
                </a:solidFill>
              </a:rPr>
              <a:t>Допустими разходи: съгласно Регламент 1303/2013г  </a:t>
            </a:r>
            <a:endParaRPr lang="bg-BG" sz="2000" dirty="0">
              <a:solidFill>
                <a:schemeClr val="tx2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8465" y="269776"/>
            <a:ext cx="4255503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lnSpc>
                <a:spcPct val="90000"/>
              </a:lnSpc>
              <a:spcAft>
                <a:spcPts val="300"/>
              </a:spcAft>
            </a:pPr>
            <a:r>
              <a:rPr lang="bg-BG" sz="3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Финансиране </a:t>
            </a:r>
            <a:endParaRPr lang="bg-BG" sz="32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47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077074"/>
            <a:ext cx="1981200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33193" y="3140968"/>
            <a:ext cx="6347119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bg-BG" sz="3200" b="1" dirty="0" smtClean="0">
                <a:solidFill>
                  <a:srgbClr val="4F81BD"/>
                </a:solidFill>
              </a:rPr>
              <a:t>Индикатори:</a:t>
            </a:r>
          </a:p>
          <a:p>
            <a:pPr lvl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bg-BG" b="1" cap="all" dirty="0" smtClean="0">
                <a:solidFill>
                  <a:schemeClr val="tx2"/>
                </a:solidFill>
              </a:rPr>
              <a:t>Безработни и незаети лица до 29 години : 1650</a:t>
            </a:r>
          </a:p>
          <a:p>
            <a:pPr lvl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bg-BG" b="1" cap="all" dirty="0" smtClean="0">
                <a:solidFill>
                  <a:schemeClr val="tx2"/>
                </a:solidFill>
              </a:rPr>
              <a:t>Заети участници до 29 години: 700</a:t>
            </a:r>
            <a:endParaRPr lang="en-GB" b="1" cap="all" dirty="0">
              <a:solidFill>
                <a:schemeClr val="tx2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5" y="6074448"/>
            <a:ext cx="9034463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178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755651" y="2665365"/>
            <a:ext cx="7777163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bg-BG" sz="2400" b="1" dirty="0">
                <a:solidFill>
                  <a:schemeClr val="bg1"/>
                </a:solidFill>
                <a:latin typeface="Calibri"/>
              </a:rPr>
              <a:t>БЛАГОДАРЯ ЗА ВНИМАНИЕТО</a:t>
            </a:r>
            <a:r>
              <a:rPr lang="bg-BG" sz="2400" b="1" dirty="0" smtClean="0">
                <a:solidFill>
                  <a:schemeClr val="bg1"/>
                </a:solidFill>
                <a:latin typeface="Calibri"/>
              </a:rPr>
              <a:t>!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bg-BG" dirty="0" smtClean="0">
              <a:solidFill>
                <a:schemeClr val="bg1"/>
              </a:solidFill>
              <a:latin typeface="Calibri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  <a:latin typeface="Calibri"/>
              </a:rPr>
              <a:t>elza.grigorova@gmail.com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chemeClr val="bg1"/>
              </a:solidFill>
              <a:latin typeface="Calibri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  <a:latin typeface="Calibri"/>
              </a:rPr>
              <a:t>art.forum.consulting@gmail.com </a:t>
            </a:r>
            <a:endParaRPr lang="bg-BG" dirty="0" smtClean="0">
              <a:solidFill>
                <a:schemeClr val="bg1"/>
              </a:solidFill>
              <a:latin typeface="Calibri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553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-32618" y="-13648"/>
            <a:ext cx="8496300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107950" eaLnBrk="1" fontAlgn="auto" hangingPunct="1">
              <a:defRPr/>
            </a:pPr>
            <a:r>
              <a:rPr lang="bg-BG" sz="2800" b="1" dirty="0">
                <a:solidFill>
                  <a:schemeClr val="bg1"/>
                </a:solidFill>
                <a:latin typeface="+mn-lt"/>
              </a:rPr>
              <a:t>Финансиране през новия програмен </a:t>
            </a:r>
            <a:r>
              <a:rPr lang="bg-BG" sz="2800" b="1" dirty="0" smtClean="0">
                <a:solidFill>
                  <a:schemeClr val="bg1"/>
                </a:solidFill>
                <a:latin typeface="+mn-lt"/>
              </a:rPr>
              <a:t>период 2014-2020 </a:t>
            </a:r>
            <a:r>
              <a:rPr lang="bg-BG" sz="2800" b="1" dirty="0">
                <a:solidFill>
                  <a:schemeClr val="bg1"/>
                </a:solidFill>
                <a:latin typeface="+mn-lt"/>
              </a:rPr>
              <a:t>г. </a:t>
            </a:r>
            <a:r>
              <a:rPr lang="en-US" sz="2800" b="1" dirty="0">
                <a:solidFill>
                  <a:schemeClr val="bg1"/>
                </a:solidFill>
                <a:latin typeface="+mn-lt"/>
              </a:rPr>
              <a:t>(</a:t>
            </a:r>
            <a:r>
              <a:rPr lang="bg-BG" sz="2800" b="1" dirty="0">
                <a:solidFill>
                  <a:schemeClr val="bg1"/>
                </a:solidFill>
                <a:latin typeface="+mn-lt"/>
              </a:rPr>
              <a:t>финансиране от ЕС</a:t>
            </a:r>
            <a:r>
              <a:rPr lang="en-US" sz="2800" b="1" dirty="0">
                <a:solidFill>
                  <a:schemeClr val="bg1"/>
                </a:solidFill>
                <a:latin typeface="+mn-lt"/>
              </a:rPr>
              <a:t>)</a:t>
            </a:r>
            <a:endParaRPr lang="bg-BG" sz="28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1600200"/>
            <a:ext cx="9082088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316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页脚占位符 3"/>
          <p:cNvSpPr txBox="1">
            <a:spLocks noGrp="1"/>
          </p:cNvSpPr>
          <p:nvPr/>
        </p:nvSpPr>
        <p:spPr bwMode="auto">
          <a:xfrm>
            <a:off x="3276600" y="6334125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zh-CN" altLang="en-US" sz="1200">
              <a:solidFill>
                <a:srgbClr val="898989"/>
              </a:solidFill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79328" y="168274"/>
            <a:ext cx="447025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altLang="bg-BG" sz="3200" b="1" dirty="0">
                <a:solidFill>
                  <a:schemeClr val="bg1"/>
                </a:solidFill>
                <a:latin typeface="+mn-lt"/>
              </a:rPr>
              <a:t>ОП РЧР 2014 - 2020:</a:t>
            </a:r>
            <a:br>
              <a:rPr lang="ru-RU" altLang="bg-BG" sz="3200" b="1" dirty="0">
                <a:solidFill>
                  <a:schemeClr val="bg1"/>
                </a:solidFill>
                <a:latin typeface="+mn-lt"/>
              </a:rPr>
            </a:br>
            <a:r>
              <a:rPr lang="ru-RU" altLang="bg-BG" sz="3200" b="1" dirty="0" smtClean="0">
                <a:solidFill>
                  <a:schemeClr val="bg1"/>
                </a:solidFill>
                <a:latin typeface="+mn-lt"/>
              </a:rPr>
              <a:t>Приоритетни оси</a:t>
            </a:r>
            <a:endParaRPr lang="en-US" altLang="bg-BG" sz="3200" b="1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AutoShape 78"/>
          <p:cNvSpPr>
            <a:spLocks noChangeArrowheads="1"/>
          </p:cNvSpPr>
          <p:nvPr/>
        </p:nvSpPr>
        <p:spPr bwMode="gray">
          <a:xfrm>
            <a:off x="2463319" y="5372438"/>
            <a:ext cx="6364287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just">
              <a:lnSpc>
                <a:spcPct val="80000"/>
              </a:lnSpc>
              <a:spcBef>
                <a:spcPct val="20000"/>
              </a:spcBef>
            </a:pPr>
            <a:r>
              <a:rPr lang="bg-BG" altLang="bg-BG" sz="2400" b="1" dirty="0">
                <a:solidFill>
                  <a:schemeClr val="tx2"/>
                </a:solidFill>
              </a:rPr>
              <a:t>ПО 4 “Транснационално сътрудничество”</a:t>
            </a:r>
          </a:p>
        </p:txBody>
      </p:sp>
      <p:sp>
        <p:nvSpPr>
          <p:cNvPr id="12" name="AutoShape 79"/>
          <p:cNvSpPr>
            <a:spLocks noChangeArrowheads="1"/>
          </p:cNvSpPr>
          <p:nvPr/>
        </p:nvSpPr>
        <p:spPr bwMode="gray">
          <a:xfrm>
            <a:off x="2574925" y="3177689"/>
            <a:ext cx="6389688" cy="2062619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eaLnBrk="0" hangingPunct="0"/>
            <a:endParaRPr lang="ru-RU" altLang="bg-BG" sz="2000" b="1" dirty="0">
              <a:latin typeface="Georgia" pitchFamily="18" charset="0"/>
            </a:endParaRPr>
          </a:p>
          <a:p>
            <a:pPr eaLnBrk="0" hangingPunct="0"/>
            <a:r>
              <a:rPr lang="ru-RU" altLang="bg-BG" sz="2400" b="1" dirty="0">
                <a:solidFill>
                  <a:schemeClr val="tx2"/>
                </a:solidFill>
              </a:rPr>
              <a:t>ПО 3 </a:t>
            </a:r>
            <a:r>
              <a:rPr lang="bg-BG" altLang="bg-BG" sz="2400" b="1" dirty="0">
                <a:solidFill>
                  <a:schemeClr val="tx2"/>
                </a:solidFill>
              </a:rPr>
              <a:t>“Модернизация на институциите  в сферата на социалното включване, здравеопазването, равните възможности и недискриминацията и условията на труд”</a:t>
            </a:r>
          </a:p>
          <a:p>
            <a:pPr eaLnBrk="0" hangingPunct="0"/>
            <a:endParaRPr lang="en-US" altLang="bg-BG" sz="2000" b="1" dirty="0">
              <a:solidFill>
                <a:srgbClr val="0B3191"/>
              </a:solidFill>
            </a:endParaRPr>
          </a:p>
        </p:txBody>
      </p:sp>
      <p:sp>
        <p:nvSpPr>
          <p:cNvPr id="13" name="AutoShape 80"/>
          <p:cNvSpPr>
            <a:spLocks noChangeArrowheads="1"/>
          </p:cNvSpPr>
          <p:nvPr/>
        </p:nvSpPr>
        <p:spPr bwMode="gray">
          <a:xfrm>
            <a:off x="1898390" y="1616195"/>
            <a:ext cx="7034212" cy="652463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eaLnBrk="0" hangingPunct="0"/>
            <a:r>
              <a:rPr lang="ru-RU" altLang="bg-BG" sz="2400" b="1" dirty="0">
                <a:solidFill>
                  <a:schemeClr val="tx2"/>
                </a:solidFill>
              </a:rPr>
              <a:t>ПО 1 “</a:t>
            </a:r>
            <a:r>
              <a:rPr lang="bg-BG" altLang="bg-BG" sz="2400" b="1" dirty="0">
                <a:solidFill>
                  <a:schemeClr val="tx2"/>
                </a:solidFill>
              </a:rPr>
              <a:t>Подобряване достъпа до заетост и качеството на работните </a:t>
            </a:r>
            <a:r>
              <a:rPr lang="ru-RU" altLang="bg-BG" sz="2400" b="1" dirty="0">
                <a:solidFill>
                  <a:schemeClr val="tx2"/>
                </a:solidFill>
              </a:rPr>
              <a:t>места”</a:t>
            </a:r>
          </a:p>
        </p:txBody>
      </p:sp>
      <p:grpSp>
        <p:nvGrpSpPr>
          <p:cNvPr id="14" name="Group 81"/>
          <p:cNvGrpSpPr>
            <a:grpSpLocks/>
          </p:cNvGrpSpPr>
          <p:nvPr/>
        </p:nvGrpSpPr>
        <p:grpSpPr bwMode="auto">
          <a:xfrm>
            <a:off x="1334738" y="1747956"/>
            <a:ext cx="381000" cy="381000"/>
            <a:chOff x="2078" y="1680"/>
            <a:chExt cx="1615" cy="1615"/>
          </a:xfrm>
        </p:grpSpPr>
        <p:sp>
          <p:nvSpPr>
            <p:cNvPr id="15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bg-BG" altLang="bg-BG"/>
            </a:p>
          </p:txBody>
        </p:sp>
        <p:sp>
          <p:nvSpPr>
            <p:cNvPr id="16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bg-BG" altLang="bg-BG"/>
            </a:p>
          </p:txBody>
        </p:sp>
        <p:sp>
          <p:nvSpPr>
            <p:cNvPr id="17" name="Oval 8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4173F1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bg-BG" altLang="bg-BG"/>
            </a:p>
          </p:txBody>
        </p:sp>
        <p:sp>
          <p:nvSpPr>
            <p:cNvPr id="18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bg-BG" altLang="bg-BG"/>
            </a:p>
          </p:txBody>
        </p:sp>
        <p:sp>
          <p:nvSpPr>
            <p:cNvPr id="19" name="Oval 8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33E82"/>
                </a:gs>
                <a:gs pos="50000">
                  <a:srgbClr val="4173F1"/>
                </a:gs>
                <a:gs pos="100000">
                  <a:srgbClr val="233E8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bg-BG" altLang="bg-BG"/>
            </a:p>
          </p:txBody>
        </p:sp>
        <p:sp>
          <p:nvSpPr>
            <p:cNvPr id="20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bg-BG" altLang="bg-BG"/>
            </a:p>
          </p:txBody>
        </p:sp>
      </p:grpSp>
      <p:sp>
        <p:nvSpPr>
          <p:cNvPr id="21" name="AutoShape 123"/>
          <p:cNvSpPr>
            <a:spLocks noChangeArrowheads="1"/>
          </p:cNvSpPr>
          <p:nvPr/>
        </p:nvSpPr>
        <p:spPr bwMode="gray">
          <a:xfrm>
            <a:off x="2421563" y="2307476"/>
            <a:ext cx="6469283" cy="719264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eaLnBrk="0" hangingPunct="0"/>
            <a:r>
              <a:rPr lang="ru-RU" altLang="bg-BG" sz="2400" b="1" dirty="0">
                <a:solidFill>
                  <a:schemeClr val="tx2"/>
                </a:solidFill>
              </a:rPr>
              <a:t>ПО 2 “</a:t>
            </a:r>
            <a:r>
              <a:rPr lang="bg-BG" altLang="bg-BG" sz="2400" b="1" dirty="0">
                <a:solidFill>
                  <a:schemeClr val="tx2"/>
                </a:solidFill>
              </a:rPr>
              <a:t>Намаляване на бедността и насърчаване на социалното включване”</a:t>
            </a:r>
          </a:p>
        </p:txBody>
      </p:sp>
      <p:sp>
        <p:nvSpPr>
          <p:cNvPr id="22" name="AutoShape 131"/>
          <p:cNvSpPr>
            <a:spLocks noChangeArrowheads="1"/>
          </p:cNvSpPr>
          <p:nvPr/>
        </p:nvSpPr>
        <p:spPr bwMode="gray">
          <a:xfrm>
            <a:off x="1948726" y="6012416"/>
            <a:ext cx="6746875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eaLnBrk="0" hangingPunct="0"/>
            <a:r>
              <a:rPr lang="bg-BG" altLang="bg-BG" sz="2400" b="1" dirty="0">
                <a:solidFill>
                  <a:schemeClr val="tx2"/>
                </a:solidFill>
              </a:rPr>
              <a:t>ПО 5 “Техническа помощ”</a:t>
            </a:r>
          </a:p>
        </p:txBody>
      </p:sp>
      <p:grpSp>
        <p:nvGrpSpPr>
          <p:cNvPr id="23" name="Group 88"/>
          <p:cNvGrpSpPr>
            <a:grpSpLocks/>
          </p:cNvGrpSpPr>
          <p:nvPr/>
        </p:nvGrpSpPr>
        <p:grpSpPr bwMode="auto">
          <a:xfrm>
            <a:off x="1837116" y="2454314"/>
            <a:ext cx="381000" cy="381000"/>
            <a:chOff x="2078" y="1680"/>
            <a:chExt cx="1615" cy="1615"/>
          </a:xfrm>
        </p:grpSpPr>
        <p:sp>
          <p:nvSpPr>
            <p:cNvPr id="24" name="Oval 8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bg-BG" altLang="bg-BG"/>
            </a:p>
          </p:txBody>
        </p:sp>
        <p:sp>
          <p:nvSpPr>
            <p:cNvPr id="25" name="Oval 90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bg-BG" altLang="bg-BG"/>
            </a:p>
          </p:txBody>
        </p:sp>
        <p:sp>
          <p:nvSpPr>
            <p:cNvPr id="26" name="Oval 9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4173F1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bg-BG" altLang="bg-BG"/>
            </a:p>
          </p:txBody>
        </p:sp>
        <p:sp>
          <p:nvSpPr>
            <p:cNvPr id="27" name="Oval 9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bg-BG" altLang="bg-BG"/>
            </a:p>
          </p:txBody>
        </p:sp>
        <p:sp>
          <p:nvSpPr>
            <p:cNvPr id="28" name="Oval 9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33E82"/>
                </a:gs>
                <a:gs pos="50000">
                  <a:srgbClr val="4173F1"/>
                </a:gs>
                <a:gs pos="100000">
                  <a:srgbClr val="233E8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bg-BG" altLang="bg-BG"/>
            </a:p>
          </p:txBody>
        </p:sp>
        <p:sp>
          <p:nvSpPr>
            <p:cNvPr id="29" name="Oval 9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bg-BG" altLang="bg-BG"/>
            </a:p>
          </p:txBody>
        </p:sp>
      </p:grpSp>
      <p:grpSp>
        <p:nvGrpSpPr>
          <p:cNvPr id="30" name="Group 95"/>
          <p:cNvGrpSpPr>
            <a:grpSpLocks/>
          </p:cNvGrpSpPr>
          <p:nvPr/>
        </p:nvGrpSpPr>
        <p:grpSpPr bwMode="auto">
          <a:xfrm>
            <a:off x="2082319" y="3957634"/>
            <a:ext cx="381000" cy="381000"/>
            <a:chOff x="2078" y="1680"/>
            <a:chExt cx="1615" cy="1615"/>
          </a:xfrm>
        </p:grpSpPr>
        <p:sp>
          <p:nvSpPr>
            <p:cNvPr id="31" name="Oval 96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bg-BG" altLang="bg-BG"/>
            </a:p>
          </p:txBody>
        </p:sp>
        <p:sp>
          <p:nvSpPr>
            <p:cNvPr id="32" name="Oval 97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bg-BG" altLang="bg-BG"/>
            </a:p>
          </p:txBody>
        </p:sp>
        <p:sp>
          <p:nvSpPr>
            <p:cNvPr id="33" name="Oval 9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4173F1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bg-BG" altLang="bg-BG"/>
            </a:p>
          </p:txBody>
        </p:sp>
        <p:sp>
          <p:nvSpPr>
            <p:cNvPr id="34" name="Oval 9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bg-BG" altLang="bg-BG"/>
            </a:p>
          </p:txBody>
        </p:sp>
        <p:sp>
          <p:nvSpPr>
            <p:cNvPr id="35" name="Oval 10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33E82"/>
                </a:gs>
                <a:gs pos="50000">
                  <a:srgbClr val="4173F1"/>
                </a:gs>
                <a:gs pos="100000">
                  <a:srgbClr val="233E8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bg-BG" altLang="bg-BG"/>
            </a:p>
          </p:txBody>
        </p:sp>
        <p:sp>
          <p:nvSpPr>
            <p:cNvPr id="36" name="Oval 10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bg-BG" altLang="bg-BG"/>
            </a:p>
          </p:txBody>
        </p:sp>
      </p:grpSp>
      <p:grpSp>
        <p:nvGrpSpPr>
          <p:cNvPr id="37" name="Group 132"/>
          <p:cNvGrpSpPr>
            <a:grpSpLocks/>
          </p:cNvGrpSpPr>
          <p:nvPr/>
        </p:nvGrpSpPr>
        <p:grpSpPr bwMode="auto">
          <a:xfrm>
            <a:off x="1837116" y="5389105"/>
            <a:ext cx="381000" cy="381000"/>
            <a:chOff x="2078" y="1680"/>
            <a:chExt cx="1615" cy="1615"/>
          </a:xfrm>
        </p:grpSpPr>
        <p:sp>
          <p:nvSpPr>
            <p:cNvPr id="38" name="Oval 133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bg-BG" altLang="bg-BG"/>
            </a:p>
          </p:txBody>
        </p:sp>
        <p:sp>
          <p:nvSpPr>
            <p:cNvPr id="39" name="Oval 134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bg-BG" altLang="bg-BG"/>
            </a:p>
          </p:txBody>
        </p:sp>
        <p:sp>
          <p:nvSpPr>
            <p:cNvPr id="40" name="Oval 13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4173F1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bg-BG" altLang="bg-BG"/>
            </a:p>
          </p:txBody>
        </p:sp>
        <p:sp>
          <p:nvSpPr>
            <p:cNvPr id="41" name="Oval 13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bg-BG" altLang="bg-BG"/>
            </a:p>
          </p:txBody>
        </p:sp>
        <p:sp>
          <p:nvSpPr>
            <p:cNvPr id="42" name="Oval 13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33E82"/>
                </a:gs>
                <a:gs pos="50000">
                  <a:srgbClr val="4173F1"/>
                </a:gs>
                <a:gs pos="100000">
                  <a:srgbClr val="233E8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bg-BG" altLang="bg-BG"/>
            </a:p>
          </p:txBody>
        </p:sp>
        <p:sp>
          <p:nvSpPr>
            <p:cNvPr id="43" name="Oval 13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81F0E"/>
                </a:gs>
                <a:gs pos="100000">
                  <a:srgbClr val="790F07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bg-BG" altLang="bg-BG"/>
            </a:p>
          </p:txBody>
        </p:sp>
      </p:grpSp>
      <p:grpSp>
        <p:nvGrpSpPr>
          <p:cNvPr id="44" name="Group 102"/>
          <p:cNvGrpSpPr>
            <a:grpSpLocks/>
          </p:cNvGrpSpPr>
          <p:nvPr/>
        </p:nvGrpSpPr>
        <p:grpSpPr bwMode="auto">
          <a:xfrm>
            <a:off x="1279783" y="6075916"/>
            <a:ext cx="381000" cy="381000"/>
            <a:chOff x="2078" y="1680"/>
            <a:chExt cx="1615" cy="1615"/>
          </a:xfrm>
        </p:grpSpPr>
        <p:sp>
          <p:nvSpPr>
            <p:cNvPr id="45" name="Oval 103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bg-BG" altLang="bg-BG"/>
            </a:p>
          </p:txBody>
        </p:sp>
        <p:sp>
          <p:nvSpPr>
            <p:cNvPr id="46" name="Oval 104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bg-BG" altLang="bg-BG"/>
            </a:p>
          </p:txBody>
        </p:sp>
        <p:sp>
          <p:nvSpPr>
            <p:cNvPr id="47" name="Oval 10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4173F1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bg-BG" altLang="bg-BG"/>
            </a:p>
          </p:txBody>
        </p:sp>
        <p:sp>
          <p:nvSpPr>
            <p:cNvPr id="48" name="Oval 10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bg-BG" altLang="bg-BG"/>
            </a:p>
          </p:txBody>
        </p:sp>
        <p:sp>
          <p:nvSpPr>
            <p:cNvPr id="49" name="Oval 10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33E82"/>
                </a:gs>
                <a:gs pos="50000">
                  <a:srgbClr val="4173F1"/>
                </a:gs>
                <a:gs pos="100000">
                  <a:srgbClr val="233E8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bg-BG" altLang="bg-BG"/>
            </a:p>
          </p:txBody>
        </p:sp>
        <p:sp>
          <p:nvSpPr>
            <p:cNvPr id="50" name="Oval 10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bg-BG" altLang="bg-BG"/>
            </a:p>
          </p:txBody>
        </p:sp>
      </p:grpSp>
    </p:spTree>
    <p:extLst>
      <p:ext uri="{BB962C8B-B14F-4D97-AF65-F5344CB8AC3E}">
        <p14:creationId xmlns:p14="http://schemas.microsoft.com/office/powerpoint/2010/main" val="243306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-39052" y="0"/>
            <a:ext cx="907554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bg-BG" altLang="bg-BG" dirty="0" smtClean="0">
                <a:solidFill>
                  <a:schemeClr val="bg1"/>
                </a:solidFill>
                <a:latin typeface="+mn-lt"/>
              </a:rPr>
              <a:t>Разпределение на средствата по ОП РЧР 2014</a:t>
            </a:r>
            <a:r>
              <a:rPr lang="en-US" altLang="bg-BG" dirty="0" smtClean="0">
                <a:solidFill>
                  <a:schemeClr val="bg1"/>
                </a:solidFill>
                <a:latin typeface="+mn-lt"/>
              </a:rPr>
              <a:t> - </a:t>
            </a:r>
            <a:r>
              <a:rPr lang="bg-BG" altLang="bg-BG" dirty="0" smtClean="0">
                <a:solidFill>
                  <a:schemeClr val="bg1"/>
                </a:solidFill>
                <a:latin typeface="+mn-lt"/>
              </a:rPr>
              <a:t>2020 г. </a:t>
            </a:r>
            <a:endParaRPr lang="en-US" altLang="bg-BG" dirty="0" smtClean="0">
              <a:solidFill>
                <a:schemeClr val="bg1"/>
              </a:solidFill>
              <a:latin typeface="+mn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bg-BG" altLang="bg-BG" dirty="0" smtClean="0">
                <a:solidFill>
                  <a:schemeClr val="bg1"/>
                </a:solidFill>
                <a:latin typeface="+mn-lt"/>
              </a:rPr>
              <a:t>(европейско и национално съфинансиране)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771182295"/>
              </p:ext>
            </p:extLst>
          </p:nvPr>
        </p:nvGraphicFramePr>
        <p:xfrm>
          <a:off x="179751" y="1628800"/>
          <a:ext cx="8915400" cy="4862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395288" y="2024063"/>
            <a:ext cx="2971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bg-BG" altLang="bg-BG" sz="2000" b="1" dirty="0">
                <a:latin typeface="+mn-lt"/>
              </a:rPr>
              <a:t>Общо: 2 136 млн. лв.</a:t>
            </a:r>
          </a:p>
        </p:txBody>
      </p:sp>
    </p:spTree>
    <p:extLst>
      <p:ext uri="{BB962C8B-B14F-4D97-AF65-F5344CB8AC3E}">
        <p14:creationId xmlns:p14="http://schemas.microsoft.com/office/powerpoint/2010/main" val="109718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1556792"/>
            <a:ext cx="8768587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2600" dirty="0" smtClean="0">
                <a:solidFill>
                  <a:schemeClr val="tx2"/>
                </a:solidFill>
              </a:rPr>
              <a:t>Достъп </a:t>
            </a:r>
            <a:r>
              <a:rPr lang="ru-RU" sz="2600" dirty="0">
                <a:solidFill>
                  <a:schemeClr val="tx2"/>
                </a:solidFill>
              </a:rPr>
              <a:t>до заетост и мобилна работна </a:t>
            </a:r>
            <a:r>
              <a:rPr lang="ru-RU" sz="2600" dirty="0" smtClean="0">
                <a:solidFill>
                  <a:schemeClr val="tx2"/>
                </a:solidFill>
              </a:rPr>
              <a:t>сила;</a:t>
            </a:r>
            <a:br>
              <a:rPr lang="ru-RU" sz="2600" dirty="0" smtClean="0">
                <a:solidFill>
                  <a:schemeClr val="tx2"/>
                </a:solidFill>
              </a:rPr>
            </a:br>
            <a:endParaRPr lang="ru-RU" sz="2600" dirty="0" smtClean="0">
              <a:solidFill>
                <a:schemeClr val="tx2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2600" dirty="0" smtClean="0">
                <a:solidFill>
                  <a:schemeClr val="tx2"/>
                </a:solidFill>
              </a:rPr>
              <a:t>Работа за младите хора;</a:t>
            </a:r>
            <a:br>
              <a:rPr lang="ru-RU" sz="2600" dirty="0" smtClean="0">
                <a:solidFill>
                  <a:schemeClr val="tx2"/>
                </a:solidFill>
              </a:rPr>
            </a:br>
            <a:endParaRPr lang="ru-RU" sz="2600" dirty="0" smtClean="0">
              <a:solidFill>
                <a:schemeClr val="tx2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2600" dirty="0" smtClean="0">
                <a:solidFill>
                  <a:schemeClr val="tx2"/>
                </a:solidFill>
              </a:rPr>
              <a:t>Насърчаване </a:t>
            </a:r>
            <a:r>
              <a:rPr lang="ru-RU" sz="2600" dirty="0">
                <a:solidFill>
                  <a:schemeClr val="tx2"/>
                </a:solidFill>
              </a:rPr>
              <a:t>на </a:t>
            </a:r>
            <a:r>
              <a:rPr lang="ru-RU" sz="2600" dirty="0" smtClean="0">
                <a:solidFill>
                  <a:schemeClr val="tx2"/>
                </a:solidFill>
              </a:rPr>
              <a:t>предприемачеството;</a:t>
            </a:r>
            <a:br>
              <a:rPr lang="ru-RU" sz="2600" dirty="0" smtClean="0">
                <a:solidFill>
                  <a:schemeClr val="tx2"/>
                </a:solidFill>
              </a:rPr>
            </a:br>
            <a:endParaRPr lang="ru-RU" sz="2600" dirty="0" smtClean="0">
              <a:solidFill>
                <a:schemeClr val="tx2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2600" dirty="0" smtClean="0">
                <a:solidFill>
                  <a:schemeClr val="tx2"/>
                </a:solidFill>
              </a:rPr>
              <a:t>Учене </a:t>
            </a:r>
            <a:r>
              <a:rPr lang="ru-RU" sz="2600" dirty="0">
                <a:solidFill>
                  <a:schemeClr val="tx2"/>
                </a:solidFill>
              </a:rPr>
              <a:t>през целия живот и квалифицирана работна </a:t>
            </a:r>
            <a:r>
              <a:rPr lang="ru-RU" sz="2600" dirty="0" smtClean="0">
                <a:solidFill>
                  <a:schemeClr val="tx2"/>
                </a:solidFill>
              </a:rPr>
              <a:t>сила;</a:t>
            </a:r>
            <a:br>
              <a:rPr lang="ru-RU" sz="2600" dirty="0" smtClean="0">
                <a:solidFill>
                  <a:schemeClr val="tx2"/>
                </a:solidFill>
              </a:rPr>
            </a:br>
            <a:endParaRPr lang="ru-RU" sz="2600" dirty="0" smtClean="0">
              <a:solidFill>
                <a:schemeClr val="tx2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2600" dirty="0" smtClean="0">
                <a:solidFill>
                  <a:schemeClr val="tx2"/>
                </a:solidFill>
              </a:rPr>
              <a:t>Адаптиране </a:t>
            </a:r>
            <a:r>
              <a:rPr lang="ru-RU" sz="2600" dirty="0">
                <a:solidFill>
                  <a:schemeClr val="tx2"/>
                </a:solidFill>
              </a:rPr>
              <a:t>на предприятията и работещите към </a:t>
            </a:r>
            <a:r>
              <a:rPr lang="ru-RU" sz="2600" dirty="0" smtClean="0">
                <a:solidFill>
                  <a:schemeClr val="tx2"/>
                </a:solidFill>
              </a:rPr>
              <a:t> промените.</a:t>
            </a:r>
            <a:endParaRPr lang="ru-RU" sz="2600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16632"/>
            <a:ext cx="6300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200" dirty="0" smtClean="0">
                <a:solidFill>
                  <a:schemeClr val="bg1"/>
                </a:solidFill>
              </a:rPr>
              <a:t>Приоритети на пазара на труда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096" y="5333787"/>
            <a:ext cx="2600688" cy="152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82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16632"/>
            <a:ext cx="51125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Програмирани средства с </a:t>
            </a:r>
            <a:r>
              <a:rPr lang="ru-RU" sz="3200" dirty="0" smtClean="0">
                <a:solidFill>
                  <a:schemeClr val="bg1"/>
                </a:solidFill>
              </a:rPr>
              <a:t>фокус </a:t>
            </a:r>
            <a:r>
              <a:rPr lang="ru-RU" sz="3200" dirty="0">
                <a:solidFill>
                  <a:schemeClr val="bg1"/>
                </a:solidFill>
              </a:rPr>
              <a:t>към </a:t>
            </a:r>
            <a:r>
              <a:rPr lang="bg-BG" sz="3200" dirty="0" smtClean="0">
                <a:solidFill>
                  <a:schemeClr val="bg1"/>
                </a:solidFill>
              </a:rPr>
              <a:t> общини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8840" y="1628800"/>
            <a:ext cx="8189358" cy="60939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400" b="1" dirty="0">
                <a:solidFill>
                  <a:schemeClr val="tx2"/>
                </a:solidFill>
              </a:rPr>
              <a:t>ОБЩО: </a:t>
            </a:r>
            <a:r>
              <a:rPr lang="bg-BG" sz="2400" b="1" dirty="0" smtClean="0">
                <a:solidFill>
                  <a:schemeClr val="tx2"/>
                </a:solidFill>
              </a:rPr>
              <a:t> </a:t>
            </a:r>
            <a:r>
              <a:rPr lang="bg-BG" sz="2400" b="1" u="sng" dirty="0" smtClean="0">
                <a:solidFill>
                  <a:schemeClr val="tx2"/>
                </a:solidFill>
              </a:rPr>
              <a:t>506 </a:t>
            </a:r>
            <a:r>
              <a:rPr lang="bg-BG" sz="2400" b="1" u="sng" dirty="0">
                <a:solidFill>
                  <a:schemeClr val="tx2"/>
                </a:solidFill>
              </a:rPr>
              <a:t>млн</a:t>
            </a:r>
            <a:r>
              <a:rPr lang="bg-BG" sz="2400" b="1" u="sng" dirty="0" smtClean="0">
                <a:solidFill>
                  <a:schemeClr val="tx2"/>
                </a:solidFill>
              </a:rPr>
              <a:t>. лв</a:t>
            </a:r>
            <a:r>
              <a:rPr lang="bg-BG" sz="2400" b="1" u="sng" dirty="0">
                <a:solidFill>
                  <a:schemeClr val="tx2"/>
                </a:solidFill>
              </a:rPr>
              <a:t>.</a:t>
            </a:r>
          </a:p>
          <a:p>
            <a:endParaRPr lang="bg-BG" sz="2400" dirty="0" smtClean="0">
              <a:solidFill>
                <a:schemeClr val="tx2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2"/>
                </a:solidFill>
              </a:rPr>
              <a:t>„МЛАДЕЖКА </a:t>
            </a:r>
            <a:r>
              <a:rPr lang="ru-RU" sz="2400" dirty="0">
                <a:solidFill>
                  <a:schemeClr val="tx2"/>
                </a:solidFill>
              </a:rPr>
              <a:t>ЗАЕТОСТ“ </a:t>
            </a:r>
            <a:r>
              <a:rPr lang="ru-RU" sz="2400" dirty="0" smtClean="0">
                <a:solidFill>
                  <a:schemeClr val="tx2"/>
                </a:solidFill>
              </a:rPr>
              <a:t>– 35 млн. лв.; </a:t>
            </a:r>
            <a:endParaRPr lang="ru-RU" sz="2400" dirty="0">
              <a:solidFill>
                <a:schemeClr val="tx2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2"/>
                </a:solidFill>
              </a:rPr>
              <a:t>„</a:t>
            </a:r>
            <a:r>
              <a:rPr lang="ru-RU" sz="2400" b="1" dirty="0" smtClean="0">
                <a:solidFill>
                  <a:schemeClr val="tx2"/>
                </a:solidFill>
              </a:rPr>
              <a:t>Транснационални и дунавски партньорства за заетост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b="1" dirty="0">
                <a:solidFill>
                  <a:schemeClr val="tx2"/>
                </a:solidFill>
              </a:rPr>
              <a:t>и</a:t>
            </a:r>
            <a:r>
              <a:rPr lang="ru-RU" sz="2400" b="1" dirty="0" smtClean="0">
                <a:solidFill>
                  <a:schemeClr val="tx2"/>
                </a:solidFill>
              </a:rPr>
              <a:t> растеж</a:t>
            </a:r>
            <a:r>
              <a:rPr lang="ru-RU" sz="2400" dirty="0" smtClean="0">
                <a:solidFill>
                  <a:schemeClr val="tx2"/>
                </a:solidFill>
              </a:rPr>
              <a:t>“ – </a:t>
            </a:r>
            <a:r>
              <a:rPr lang="ru-RU" sz="2400" dirty="0">
                <a:solidFill>
                  <a:schemeClr val="tx2"/>
                </a:solidFill>
              </a:rPr>
              <a:t>2</a:t>
            </a:r>
            <a:r>
              <a:rPr lang="ru-RU" sz="2400" dirty="0" smtClean="0">
                <a:solidFill>
                  <a:schemeClr val="tx2"/>
                </a:solidFill>
              </a:rPr>
              <a:t>0 млн. </a:t>
            </a:r>
            <a:r>
              <a:rPr lang="ru-RU" sz="2400" dirty="0">
                <a:solidFill>
                  <a:schemeClr val="tx2"/>
                </a:solidFill>
              </a:rPr>
              <a:t>л</a:t>
            </a:r>
            <a:r>
              <a:rPr lang="ru-RU" sz="2400" dirty="0" smtClean="0">
                <a:solidFill>
                  <a:schemeClr val="tx2"/>
                </a:solidFill>
              </a:rPr>
              <a:t>в.; </a:t>
            </a:r>
            <a:endParaRPr lang="ru-RU" sz="2400" dirty="0">
              <a:solidFill>
                <a:schemeClr val="tx2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2"/>
                </a:solidFill>
              </a:rPr>
              <a:t>„ОБУЧЕНИЯ </a:t>
            </a:r>
            <a:r>
              <a:rPr lang="ru-RU" sz="2400" dirty="0">
                <a:solidFill>
                  <a:schemeClr val="tx2"/>
                </a:solidFill>
              </a:rPr>
              <a:t>И ЗАЕТОСТ НА МЛАДИТЕ </a:t>
            </a:r>
            <a:r>
              <a:rPr lang="ru-RU" sz="2400" dirty="0" smtClean="0">
                <a:solidFill>
                  <a:schemeClr val="tx2"/>
                </a:solidFill>
              </a:rPr>
              <a:t>ХОРА“ –  115 млн. лв.;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2"/>
                </a:solidFill>
              </a:rPr>
              <a:t>„ОТКРИЙ МЕ“ – </a:t>
            </a:r>
            <a:r>
              <a:rPr lang="ru-RU" sz="2400" dirty="0">
                <a:solidFill>
                  <a:schemeClr val="tx2"/>
                </a:solidFill>
              </a:rPr>
              <a:t>4</a:t>
            </a:r>
            <a:r>
              <a:rPr lang="ru-RU" sz="2400" dirty="0" smtClean="0">
                <a:solidFill>
                  <a:schemeClr val="tx2"/>
                </a:solidFill>
              </a:rPr>
              <a:t> млн. лв.;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2"/>
                </a:solidFill>
              </a:rPr>
              <a:t>„</a:t>
            </a:r>
            <a:r>
              <a:rPr lang="ru-RU" sz="2400" dirty="0">
                <a:solidFill>
                  <a:schemeClr val="tx2"/>
                </a:solidFill>
              </a:rPr>
              <a:t>ОБУЧЕНИЯ ЗА ЗАЕТИ ЛИЦА“ </a:t>
            </a:r>
            <a:r>
              <a:rPr lang="ru-RU" sz="2400" dirty="0" smtClean="0">
                <a:solidFill>
                  <a:schemeClr val="tx2"/>
                </a:solidFill>
              </a:rPr>
              <a:t>– 50 млн. лв.;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2"/>
                </a:solidFill>
              </a:rPr>
              <a:t>„</a:t>
            </a:r>
            <a:r>
              <a:rPr lang="ru-RU" sz="2400" b="1" dirty="0" smtClean="0">
                <a:solidFill>
                  <a:schemeClr val="tx2"/>
                </a:solidFill>
              </a:rPr>
              <a:t>ПОКРЕПА ЗА ПРЕДПРИЕМАЧЕСТВО</a:t>
            </a:r>
            <a:r>
              <a:rPr lang="ru-RU" sz="2400" dirty="0" smtClean="0">
                <a:solidFill>
                  <a:schemeClr val="tx2"/>
                </a:solidFill>
              </a:rPr>
              <a:t>“ – </a:t>
            </a:r>
            <a:r>
              <a:rPr lang="ru-RU" sz="2400" dirty="0">
                <a:solidFill>
                  <a:schemeClr val="tx2"/>
                </a:solidFill>
              </a:rPr>
              <a:t>5</a:t>
            </a:r>
            <a:r>
              <a:rPr lang="ru-RU" sz="2400" dirty="0" smtClean="0">
                <a:solidFill>
                  <a:schemeClr val="tx2"/>
                </a:solidFill>
              </a:rPr>
              <a:t> млн. лв.; 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solidFill>
                  <a:schemeClr val="tx2"/>
                </a:solidFill>
              </a:rPr>
              <a:t>з</a:t>
            </a:r>
            <a:r>
              <a:rPr lang="ru-RU" sz="2400" dirty="0" smtClean="0">
                <a:solidFill>
                  <a:schemeClr val="tx2"/>
                </a:solidFill>
              </a:rPr>
              <a:t>а Югозападен район-1 612 000лв.</a:t>
            </a:r>
            <a:br>
              <a:rPr lang="ru-RU" sz="2400" dirty="0" smtClean="0">
                <a:solidFill>
                  <a:schemeClr val="tx2"/>
                </a:solidFill>
              </a:rPr>
            </a:br>
            <a:endParaRPr lang="ru-RU" sz="2400" dirty="0">
              <a:solidFill>
                <a:schemeClr val="tx2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17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9181" y="116632"/>
            <a:ext cx="403104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3200" dirty="0">
                <a:solidFill>
                  <a:schemeClr val="bg1"/>
                </a:solidFill>
              </a:rPr>
              <a:t>ПРИОРИТЕТНА ОС </a:t>
            </a:r>
            <a:r>
              <a:rPr lang="bg-BG" sz="3200" dirty="0" smtClean="0">
                <a:solidFill>
                  <a:schemeClr val="bg1"/>
                </a:solidFill>
              </a:rPr>
              <a:t>1 – </a:t>
            </a:r>
            <a:br>
              <a:rPr lang="bg-BG" sz="3200" dirty="0" smtClean="0">
                <a:solidFill>
                  <a:schemeClr val="bg1"/>
                </a:solidFill>
              </a:rPr>
            </a:br>
            <a:r>
              <a:rPr lang="bg-BG" sz="3200" u="sng" dirty="0" smtClean="0">
                <a:solidFill>
                  <a:schemeClr val="bg1"/>
                </a:solidFill>
              </a:rPr>
              <a:t>Младежка заетост</a:t>
            </a:r>
            <a:endParaRPr lang="en-US" sz="3200" u="sng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19" y="1700808"/>
            <a:ext cx="842493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bg-BG" sz="2000" b="1" dirty="0">
                <a:solidFill>
                  <a:schemeClr val="tx2"/>
                </a:solidFill>
              </a:rPr>
              <a:t>Основна цел: </a:t>
            </a:r>
            <a:r>
              <a:rPr lang="ru-RU" sz="2000" dirty="0">
                <a:solidFill>
                  <a:schemeClr val="tx2"/>
                </a:solidFill>
              </a:rPr>
              <a:t>Да се повиши конкурентоспособността на младежите чрез осигуряване на възможност за стажуване или обучение по време на работа, което ще улесни прехода от образование към заетост, а и едновременно с това ще доведе до натрупване на ценен професионален опит, необходим за заемане на свободни работни места, заявени от работодатели</a:t>
            </a:r>
            <a:r>
              <a:rPr lang="ru-RU" sz="2000" dirty="0" smtClean="0">
                <a:solidFill>
                  <a:schemeClr val="tx2"/>
                </a:solidFill>
              </a:rPr>
              <a:t>.</a:t>
            </a:r>
            <a:br>
              <a:rPr lang="ru-RU" sz="2000" dirty="0" smtClean="0">
                <a:solidFill>
                  <a:schemeClr val="tx2"/>
                </a:solidFill>
              </a:rPr>
            </a:br>
            <a:endParaRPr lang="en-US" sz="2000" dirty="0">
              <a:solidFill>
                <a:schemeClr val="tx2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bg-BG" sz="2000" b="1" dirty="0">
                <a:solidFill>
                  <a:schemeClr val="tx2"/>
                </a:solidFill>
              </a:rPr>
              <a:t>Продължителност: </a:t>
            </a:r>
            <a:r>
              <a:rPr lang="bg-BG" sz="2000" dirty="0" smtClean="0">
                <a:solidFill>
                  <a:schemeClr val="tx2"/>
                </a:solidFill>
              </a:rPr>
              <a:t>2017 </a:t>
            </a:r>
            <a:r>
              <a:rPr lang="bg-BG" sz="2000" dirty="0">
                <a:solidFill>
                  <a:schemeClr val="tx2"/>
                </a:solidFill>
              </a:rPr>
              <a:t>– </a:t>
            </a:r>
            <a:r>
              <a:rPr lang="bg-BG" sz="2000" dirty="0" smtClean="0">
                <a:solidFill>
                  <a:schemeClr val="tx2"/>
                </a:solidFill>
              </a:rPr>
              <a:t>2018г.</a:t>
            </a:r>
            <a:br>
              <a:rPr lang="bg-BG" sz="2000" dirty="0" smtClean="0">
                <a:solidFill>
                  <a:schemeClr val="tx2"/>
                </a:solidFill>
              </a:rPr>
            </a:br>
            <a:endParaRPr lang="en-US" sz="2000" dirty="0">
              <a:solidFill>
                <a:schemeClr val="tx2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bg-BG" sz="2000" b="1" dirty="0">
                <a:solidFill>
                  <a:schemeClr val="tx2"/>
                </a:solidFill>
              </a:rPr>
              <a:t>Начин на реализация:</a:t>
            </a:r>
            <a:r>
              <a:rPr lang="bg-BG" sz="2000" dirty="0">
                <a:solidFill>
                  <a:schemeClr val="tx2"/>
                </a:solidFill>
              </a:rPr>
              <a:t> Процедура на директно </a:t>
            </a:r>
            <a:r>
              <a:rPr lang="bg-BG" sz="2000" dirty="0" smtClean="0">
                <a:solidFill>
                  <a:schemeClr val="tx2"/>
                </a:solidFill>
              </a:rPr>
              <a:t>предоставяне</a:t>
            </a:r>
            <a:br>
              <a:rPr lang="bg-BG" sz="2000" dirty="0" smtClean="0">
                <a:solidFill>
                  <a:schemeClr val="tx2"/>
                </a:solidFill>
              </a:rPr>
            </a:br>
            <a:endParaRPr lang="en-US" sz="2000" dirty="0">
              <a:solidFill>
                <a:schemeClr val="tx2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bg-BG" sz="2000" b="1" dirty="0">
                <a:solidFill>
                  <a:schemeClr val="tx2"/>
                </a:solidFill>
              </a:rPr>
              <a:t>Стойност на сключен договор: </a:t>
            </a:r>
            <a:r>
              <a:rPr lang="bg-BG" sz="2000" dirty="0">
                <a:solidFill>
                  <a:schemeClr val="tx2"/>
                </a:solidFill>
              </a:rPr>
              <a:t>35 000 000 лв</a:t>
            </a:r>
            <a:r>
              <a:rPr lang="bg-BG" sz="2000" dirty="0" smtClean="0">
                <a:solidFill>
                  <a:schemeClr val="tx2"/>
                </a:solidFill>
              </a:rPr>
              <a:t>.</a:t>
            </a:r>
            <a:br>
              <a:rPr lang="bg-BG" sz="2000" dirty="0" smtClean="0">
                <a:solidFill>
                  <a:schemeClr val="tx2"/>
                </a:solidFill>
              </a:rPr>
            </a:br>
            <a:endParaRPr lang="en-US" sz="2000" dirty="0">
              <a:solidFill>
                <a:schemeClr val="tx2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bg-BG" sz="2000" b="1" dirty="0">
                <a:solidFill>
                  <a:schemeClr val="tx2"/>
                </a:solidFill>
              </a:rPr>
              <a:t>Бенефициент: </a:t>
            </a:r>
            <a:r>
              <a:rPr lang="bg-BG" sz="2000" dirty="0">
                <a:solidFill>
                  <a:schemeClr val="tx2"/>
                </a:solidFill>
              </a:rPr>
              <a:t>Агенция по </a:t>
            </a:r>
            <a:r>
              <a:rPr lang="bg-BG" sz="2000" dirty="0" smtClean="0">
                <a:solidFill>
                  <a:schemeClr val="tx2"/>
                </a:solidFill>
              </a:rPr>
              <a:t>заетостта</a:t>
            </a:r>
            <a:br>
              <a:rPr lang="bg-BG" sz="2000" dirty="0" smtClean="0">
                <a:solidFill>
                  <a:schemeClr val="tx2"/>
                </a:solidFill>
              </a:rPr>
            </a:br>
            <a:endParaRPr lang="en-US" sz="2000" dirty="0">
              <a:solidFill>
                <a:schemeClr val="tx2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bg-BG" sz="2000" b="1" dirty="0">
                <a:solidFill>
                  <a:schemeClr val="tx2"/>
                </a:solidFill>
              </a:rPr>
              <a:t>Индикатор за изпълнение: </a:t>
            </a:r>
            <a:r>
              <a:rPr lang="bg-BG" sz="2000" dirty="0">
                <a:solidFill>
                  <a:schemeClr val="tx2"/>
                </a:solidFill>
              </a:rPr>
              <a:t>Включени най-малко 8000 </a:t>
            </a:r>
            <a:r>
              <a:rPr lang="bg-BG" sz="2000" dirty="0" smtClean="0">
                <a:solidFill>
                  <a:schemeClr val="tx2"/>
                </a:solidFill>
              </a:rPr>
              <a:t>младежи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50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9739" y="-61784"/>
            <a:ext cx="576247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ПРИОРИТЕТНА ОС 1 – </a:t>
            </a:r>
            <a:r>
              <a:rPr lang="ru-RU" sz="2800" dirty="0" smtClean="0">
                <a:solidFill>
                  <a:schemeClr val="bg1"/>
                </a:solidFill>
              </a:rPr>
              <a:t/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u="sng" dirty="0" smtClean="0">
                <a:solidFill>
                  <a:schemeClr val="bg1"/>
                </a:solidFill>
              </a:rPr>
              <a:t>Обучения и заетост на младите хора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1626508"/>
            <a:ext cx="9217023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b="1" dirty="0">
                <a:solidFill>
                  <a:schemeClr val="tx2"/>
                </a:solidFill>
              </a:rPr>
              <a:t>Основна цел: </a:t>
            </a:r>
            <a:r>
              <a:rPr lang="ru-RU" sz="2400" dirty="0">
                <a:solidFill>
                  <a:schemeClr val="tx2"/>
                </a:solidFill>
              </a:rPr>
              <a:t>Целта на </a:t>
            </a:r>
            <a:r>
              <a:rPr lang="ru-RU" sz="2400" dirty="0" smtClean="0">
                <a:solidFill>
                  <a:schemeClr val="tx2"/>
                </a:solidFill>
              </a:rPr>
              <a:t>Операцията </a:t>
            </a:r>
            <a:r>
              <a:rPr lang="ru-RU" sz="2400" dirty="0">
                <a:solidFill>
                  <a:schemeClr val="tx2"/>
                </a:solidFill>
              </a:rPr>
              <a:t>е интеграция на безработни младежи до 29-годишна възраст, вкл. регистрирани в дирекции </a:t>
            </a:r>
            <a:r>
              <a:rPr lang="ru-RU" sz="2400" dirty="0" smtClean="0">
                <a:solidFill>
                  <a:schemeClr val="tx2"/>
                </a:solidFill>
              </a:rPr>
              <a:t>„Бюро </a:t>
            </a:r>
            <a:r>
              <a:rPr lang="ru-RU" sz="2400" dirty="0">
                <a:solidFill>
                  <a:schemeClr val="tx2"/>
                </a:solidFill>
              </a:rPr>
              <a:t>по </a:t>
            </a:r>
            <a:r>
              <a:rPr lang="ru-RU" sz="2400" dirty="0" smtClean="0">
                <a:solidFill>
                  <a:schemeClr val="tx2"/>
                </a:solidFill>
              </a:rPr>
              <a:t>труда</a:t>
            </a:r>
            <a:r>
              <a:rPr lang="ru-RU" sz="2400" dirty="0">
                <a:solidFill>
                  <a:schemeClr val="tx2"/>
                </a:solidFill>
              </a:rPr>
              <a:t>“ </a:t>
            </a:r>
            <a:r>
              <a:rPr lang="ru-RU" sz="2400" dirty="0" smtClean="0">
                <a:solidFill>
                  <a:schemeClr val="tx2"/>
                </a:solidFill>
              </a:rPr>
              <a:t>към </a:t>
            </a:r>
            <a:r>
              <a:rPr lang="ru-RU" sz="2400" dirty="0">
                <a:solidFill>
                  <a:schemeClr val="tx2"/>
                </a:solidFill>
              </a:rPr>
              <a:t>Агенция по заетостта, в заетост при работодател чрез осигуряване на обучения и субсидия за </a:t>
            </a:r>
            <a:r>
              <a:rPr lang="ru-RU" sz="2400" dirty="0" smtClean="0">
                <a:solidFill>
                  <a:schemeClr val="tx2"/>
                </a:solidFill>
              </a:rPr>
              <a:t>заетост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>
              <a:solidFill>
                <a:schemeClr val="tx2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bg-BG" sz="2400" b="1" dirty="0">
                <a:solidFill>
                  <a:schemeClr val="tx2"/>
                </a:solidFill>
              </a:rPr>
              <a:t>Продължителност: </a:t>
            </a:r>
            <a:r>
              <a:rPr lang="bg-BG" sz="2400" dirty="0">
                <a:solidFill>
                  <a:schemeClr val="tx2"/>
                </a:solidFill>
              </a:rPr>
              <a:t>2015 – 2018 г</a:t>
            </a:r>
            <a:r>
              <a:rPr lang="bg-BG" sz="2400" dirty="0" smtClean="0">
                <a:solidFill>
                  <a:schemeClr val="tx2"/>
                </a:solidFill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>
              <a:solidFill>
                <a:schemeClr val="tx2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bg-BG" sz="2400" b="1" dirty="0">
                <a:solidFill>
                  <a:schemeClr val="tx2"/>
                </a:solidFill>
              </a:rPr>
              <a:t>Бюджет: </a:t>
            </a:r>
            <a:r>
              <a:rPr lang="bg-BG" sz="2400" dirty="0">
                <a:solidFill>
                  <a:schemeClr val="tx2"/>
                </a:solidFill>
              </a:rPr>
              <a:t>115 000 000 лв</a:t>
            </a:r>
            <a:r>
              <a:rPr lang="bg-BG" sz="2400" dirty="0" smtClean="0">
                <a:solidFill>
                  <a:schemeClr val="tx2"/>
                </a:solidFill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>
              <a:solidFill>
                <a:schemeClr val="tx2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bg-BG" sz="2400" b="1" dirty="0">
                <a:solidFill>
                  <a:schemeClr val="tx2"/>
                </a:solidFill>
              </a:rPr>
              <a:t>Допустими бенефициенти: </a:t>
            </a:r>
            <a:r>
              <a:rPr lang="bg-BG" sz="2400" dirty="0">
                <a:solidFill>
                  <a:schemeClr val="tx2"/>
                </a:solidFill>
              </a:rPr>
              <a:t>Агенция по заетостта (директно предоставяне</a:t>
            </a:r>
            <a:r>
              <a:rPr lang="bg-BG" sz="2400" dirty="0" smtClean="0">
                <a:solidFill>
                  <a:schemeClr val="tx2"/>
                </a:solidFill>
              </a:rPr>
              <a:t>)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>
              <a:solidFill>
                <a:schemeClr val="tx2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bg-BG" sz="2400" b="1" dirty="0">
                <a:solidFill>
                  <a:schemeClr val="tx2"/>
                </a:solidFill>
              </a:rPr>
              <a:t>Индикатор за изпълнение: </a:t>
            </a:r>
            <a:r>
              <a:rPr lang="bg-BG" sz="2400" dirty="0">
                <a:solidFill>
                  <a:schemeClr val="tx2"/>
                </a:solidFill>
              </a:rPr>
              <a:t>23 000 безработни младежи до 29 г</a:t>
            </a:r>
            <a:r>
              <a:rPr lang="bg-BG" sz="2400" dirty="0"/>
              <a:t>.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31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6_Office тема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0_Office тема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тема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2_Default Design">
    <a:majorFont>
      <a:latin typeface=""/>
      <a:ea typeface=""/>
      <a:cs typeface=""/>
    </a:majorFont>
    <a:minorFont>
      <a:latin typeface="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1292</TotalTime>
  <Words>1670</Words>
  <Application>Microsoft Office PowerPoint</Application>
  <PresentationFormat>On-screen Show (4:3)</PresentationFormat>
  <Paragraphs>278</Paragraphs>
  <Slides>24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6_Office тема</vt:lpstr>
      <vt:lpstr>30_Office тема</vt:lpstr>
      <vt:lpstr>1_Office Theme</vt:lpstr>
      <vt:lpstr>1_Office тема</vt:lpstr>
      <vt:lpstr>Office Theme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Допустими дейности </vt:lpstr>
      <vt:lpstr>Социални иновации</vt:lpstr>
      <vt:lpstr>ПО 2: “Намаляване на бедността и насърчаване на социалното включване” </vt:lpstr>
      <vt:lpstr>Открий ме – март-май 2017</vt:lpstr>
      <vt:lpstr>Нов шанс за социално включване март-април 2017</vt:lpstr>
      <vt:lpstr>Равни шансове октомври-декември 2017</vt:lpstr>
      <vt:lpstr>Иновативни заедно юли 2017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Madlen</dc:creator>
  <cp:lastModifiedBy>User</cp:lastModifiedBy>
  <cp:revision>315</cp:revision>
  <cp:lastPrinted>2017-01-25T13:16:38Z</cp:lastPrinted>
  <dcterms:created xsi:type="dcterms:W3CDTF">2014-10-06T06:03:51Z</dcterms:created>
  <dcterms:modified xsi:type="dcterms:W3CDTF">2017-01-26T13:29:04Z</dcterms:modified>
</cp:coreProperties>
</file>